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3"/>
  </p:notesMasterIdLst>
  <p:sldIdLst>
    <p:sldId id="267" r:id="rId2"/>
    <p:sldId id="256" r:id="rId3"/>
    <p:sldId id="261" r:id="rId4"/>
    <p:sldId id="260" r:id="rId5"/>
    <p:sldId id="266" r:id="rId6"/>
    <p:sldId id="257" r:id="rId7"/>
    <p:sldId id="258" r:id="rId8"/>
    <p:sldId id="263" r:id="rId9"/>
    <p:sldId id="259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40" autoAdjust="0"/>
  </p:normalViewPr>
  <p:slideViewPr>
    <p:cSldViewPr>
      <p:cViewPr varScale="1">
        <p:scale>
          <a:sx n="45" d="100"/>
          <a:sy n="45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5E12EC8-3FD1-4B06-82C2-127677ADA1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9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433CA-DF8E-427A-BD90-3419E60BD3AD}" type="slidenum">
              <a:rPr lang="en-US"/>
              <a:pPr/>
              <a:t>9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4B80A-E905-4F64-82AB-3EE982089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7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F2DDB-A727-436F-B59E-458AB89DAB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0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DE908-3B16-40A4-ABD8-70B624F3ED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19128-33B5-4B1B-89E9-09E18BDDD7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3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02FF9-9A39-47F4-9571-D3F999912D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6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EBF2-FD43-4AB6-8A9E-3A0AB745C8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8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35BCC-7E08-4CA6-86C5-759AC9FD7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478B1-03B4-49DC-8F50-D6C2DB1794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2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30CDD-F562-4BCA-A9A7-B9B59CC70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9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080F7-2FD7-407B-B036-28848A8535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BFA0D-A334-4D95-BD6D-9B3712ADD9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5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5E920E7-29F7-4A34-9A20-43A6FA9C86A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wpryde\My%20Documents\Mechatronics\Task%207\motion%20study.avi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Gill Sans Display MT Pro Bold" pitchFamily="34" charset="0"/>
              </a:rPr>
              <a:t>Team G: J</a:t>
            </a:r>
            <a:r>
              <a:rPr lang="en-US">
                <a:latin typeface="Gill Sans Display MT Pro Bold" pitchFamily="34" charset="0"/>
                <a:cs typeface="Arial" charset="0"/>
              </a:rPr>
              <a:t>ö</a:t>
            </a:r>
            <a:r>
              <a:rPr lang="en-US">
                <a:latin typeface="Gill Sans Display MT Pro Bold" pitchFamily="34" charset="0"/>
              </a:rPr>
              <a:t>rmungandr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>
                <a:latin typeface="Gill Sans MT Pro Medium" pitchFamily="34" charset="0"/>
              </a:rPr>
              <a:t>ECE: Greg Maclean, Warren Pryde</a:t>
            </a:r>
          </a:p>
          <a:p>
            <a:r>
              <a:rPr lang="en-US" sz="2800">
                <a:latin typeface="Gill Sans MT Pro Medium" pitchFamily="34" charset="0"/>
              </a:rPr>
              <a:t>MechE: Jon Daneman, Anton Galkin</a:t>
            </a:r>
          </a:p>
        </p:txBody>
      </p:sp>
    </p:spTree>
    <p:extLst>
      <p:ext uri="{BB962C8B-B14F-4D97-AF65-F5344CB8AC3E}">
        <p14:creationId xmlns:p14="http://schemas.microsoft.com/office/powerpoint/2010/main" val="15455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Display MT Pro Bold" pitchFamily="34" charset="0"/>
              </a:rPr>
              <a:t>Coolness Factors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pitchFamily="34" charset="0"/>
              </a:rPr>
              <a:t>Human input pad</a:t>
            </a:r>
          </a:p>
          <a:p>
            <a:pPr lvl="1"/>
            <a:r>
              <a:rPr lang="en-US">
                <a:latin typeface="Calibri" pitchFamily="34" charset="0"/>
              </a:rPr>
              <a:t>Allows human to decide move, and machine to execute move</a:t>
            </a:r>
          </a:p>
          <a:p>
            <a:r>
              <a:rPr lang="en-US">
                <a:latin typeface="Calibri" pitchFamily="34" charset="0"/>
              </a:rPr>
              <a:t>Maintaining detailed game statistics</a:t>
            </a:r>
          </a:p>
          <a:p>
            <a:pPr lvl="1"/>
            <a:r>
              <a:rPr lang="en-US">
                <a:latin typeface="Calibri" pitchFamily="34" charset="0"/>
              </a:rPr>
              <a:t>Logging all moves and game results on microSD card</a:t>
            </a:r>
          </a:p>
          <a:p>
            <a:r>
              <a:rPr lang="en-US">
                <a:latin typeface="Calibri" pitchFamily="34" charset="0"/>
              </a:rPr>
              <a:t>LEDs to indicate state/position variables</a:t>
            </a:r>
          </a:p>
          <a:p>
            <a:pPr lvl="1"/>
            <a:r>
              <a:rPr lang="en-US">
                <a:latin typeface="Calibri" pitchFamily="34" charset="0"/>
              </a:rPr>
              <a:t>Column selection, player number,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Display MT Pro Bold" pitchFamily="34" charset="0"/>
              </a:rPr>
              <a:t>Future Work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pitchFamily="34" charset="0"/>
              </a:rPr>
              <a:t>Remake chip dropper front and rear plates</a:t>
            </a:r>
          </a:p>
          <a:p>
            <a:r>
              <a:rPr lang="en-US">
                <a:latin typeface="Calibri" pitchFamily="34" charset="0"/>
              </a:rPr>
              <a:t>Fabricate chip feeder and iterate</a:t>
            </a:r>
          </a:p>
          <a:p>
            <a:r>
              <a:rPr lang="en-US">
                <a:latin typeface="Calibri" pitchFamily="34" charset="0"/>
              </a:rPr>
              <a:t>Integrate game and motion processors</a:t>
            </a:r>
          </a:p>
          <a:p>
            <a:r>
              <a:rPr lang="en-US">
                <a:latin typeface="Calibri" pitchFamily="34" charset="0"/>
              </a:rPr>
              <a:t>Assemble frame for entire system</a:t>
            </a:r>
          </a:p>
          <a:p>
            <a:r>
              <a:rPr lang="en-US">
                <a:latin typeface="Calibri" pitchFamily="34" charset="0"/>
              </a:rPr>
              <a:t>Optimize timing</a:t>
            </a:r>
          </a:p>
          <a:p>
            <a:r>
              <a:rPr lang="en-US">
                <a:latin typeface="Calibri" pitchFamily="34" charset="0"/>
              </a:rPr>
              <a:t>Advance game processing</a:t>
            </a:r>
          </a:p>
          <a:p>
            <a:r>
              <a:rPr lang="en-US">
                <a:latin typeface="Calibri" pitchFamily="34" charset="0"/>
              </a:rPr>
              <a:t>Coolness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3382" y="3025925"/>
            <a:ext cx="2750298" cy="1018833"/>
          </a:xfrm>
        </p:spPr>
        <p:txBody>
          <a:bodyPr anchor="ctr" anchorCtr="0"/>
          <a:lstStyle/>
          <a:p>
            <a:pPr algn="l"/>
            <a:r>
              <a:rPr lang="en-US" sz="2800" dirty="0" smtClean="0">
                <a:latin typeface="Gill Sans MT Pro Medium" pitchFamily="34" charset="0"/>
              </a:rPr>
              <a:t>Greg Maclean</a:t>
            </a:r>
          </a:p>
          <a:p>
            <a:pPr algn="l"/>
            <a:r>
              <a:rPr lang="en-US" sz="2800" dirty="0" smtClean="0">
                <a:latin typeface="Gill Sans MT Pro Medium" pitchFamily="34" charset="0"/>
              </a:rPr>
              <a:t>Warren Pryde</a:t>
            </a:r>
            <a:endParaRPr lang="en-US" sz="2800" dirty="0">
              <a:latin typeface="Gill Sans MT Pro Medium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609600"/>
            <a:ext cx="615610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latin typeface="Old English Text MT" pitchFamily="66" charset="0"/>
              </a:rPr>
              <a:t>Jörmungandr</a:t>
            </a:r>
            <a:r>
              <a:rPr lang="en-US" sz="6000" b="1" dirty="0"/>
              <a:t> </a:t>
            </a:r>
            <a:r>
              <a:rPr lang="en-US" sz="5400" b="1" dirty="0" smtClean="0"/>
              <a:t>(</a:t>
            </a:r>
            <a:r>
              <a:rPr lang="en-US" sz="5400" b="1" dirty="0"/>
              <a:t>Team G</a:t>
            </a:r>
            <a:r>
              <a:rPr lang="en-US" sz="5400" b="1" dirty="0" smtClean="0"/>
              <a:t>)</a:t>
            </a:r>
            <a:endParaRPr lang="en-US" sz="6000" b="1" dirty="0" smtClean="0"/>
          </a:p>
        </p:txBody>
      </p:sp>
      <p:pic>
        <p:nvPicPr>
          <p:cNvPr id="8" name="Picture 7" descr="C:\Users\Anton\AppData\Local\Microsoft\Windows\Temporary Internet Files\Content.IE5\RUWJCWMJ\MC900431526[1].png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034717" y="4485903"/>
            <a:ext cx="128016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biLevel thresh="25000"/>
          </a:blip>
          <a:srcRect t="6105"/>
          <a:stretch/>
        </p:blipFill>
        <p:spPr bwMode="auto">
          <a:xfrm>
            <a:off x="304801" y="-4483"/>
            <a:ext cx="2192492" cy="686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14877" y="4648929"/>
            <a:ext cx="2425664" cy="954107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en-US" sz="2800" dirty="0" smtClean="0">
                <a:latin typeface="Gill Sans MT Pro Medium" pitchFamily="34" charset="0"/>
              </a:rPr>
              <a:t>Jon Daneman</a:t>
            </a:r>
          </a:p>
          <a:p>
            <a:r>
              <a:rPr lang="en-US" sz="2800" dirty="0" smtClean="0">
                <a:latin typeface="Gill Sans MT Pro Medium" pitchFamily="34" charset="0"/>
              </a:rPr>
              <a:t>Anton Galkin</a:t>
            </a:r>
            <a:endParaRPr lang="en-US" sz="2800" dirty="0">
              <a:latin typeface="Gill Sans MT Pro Medium" pitchFamily="34" charset="0"/>
            </a:endParaRPr>
          </a:p>
        </p:txBody>
      </p:sp>
      <p:pic>
        <p:nvPicPr>
          <p:cNvPr id="11" name="Picture 10" descr="C:\Users\Anton\AppData\Local\Microsoft\Windows\Temporary Internet Files\Content.IE5\RUWJCWMJ\MC900432553[1].png"/>
          <p:cNvPicPr/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035352" y="2895579"/>
            <a:ext cx="12795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56109" y="6075678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24778 Mechatronic Design</a:t>
            </a:r>
            <a:br>
              <a:rPr lang="en-US" b="1" dirty="0" smtClean="0"/>
            </a:br>
            <a:r>
              <a:rPr lang="en-US" b="1" dirty="0" smtClean="0"/>
              <a:t>Project: Connect 4 Player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Display MT Pro Bold" pitchFamily="34" charset="0"/>
              </a:rPr>
              <a:t>System Overview</a:t>
            </a:r>
          </a:p>
        </p:txBody>
      </p:sp>
      <p:pic>
        <p:nvPicPr>
          <p:cNvPr id="44037" name="Picture 5" descr="task6_complete-assembly_img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687513"/>
            <a:ext cx="4038600" cy="4349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8" name="motion study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2362200"/>
            <a:ext cx="4038600" cy="2984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4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40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8"/>
                  </p:tgtEl>
                </p:cond>
              </p:nextCondLst>
            </p:seq>
            <p:video fullScrn="1">
              <p:cMediaNode>
                <p:cTn id="14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3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Display MT Pro Bold" pitchFamily="34" charset="0"/>
              </a:rPr>
              <a:t>Design Concepts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pitchFamily="34" charset="0"/>
              </a:rPr>
              <a:t>Stability and simplicity</a:t>
            </a:r>
          </a:p>
          <a:p>
            <a:pPr lvl="1"/>
            <a:r>
              <a:rPr lang="en-US">
                <a:latin typeface="Calibri" pitchFamily="34" charset="0"/>
              </a:rPr>
              <a:t>Very clearly defined actuator positions</a:t>
            </a:r>
          </a:p>
          <a:p>
            <a:pPr lvl="1"/>
            <a:r>
              <a:rPr lang="en-US">
                <a:latin typeface="Calibri" pitchFamily="34" charset="0"/>
              </a:rPr>
              <a:t>Minimal fine calibration needed to function</a:t>
            </a:r>
          </a:p>
          <a:p>
            <a:pPr lvl="1"/>
            <a:r>
              <a:rPr lang="en-US">
                <a:latin typeface="Calibri" pitchFamily="34" charset="0"/>
              </a:rPr>
              <a:t>Lightweight (aluminum and acrylic)</a:t>
            </a:r>
          </a:p>
          <a:p>
            <a:r>
              <a:rPr lang="en-US">
                <a:latin typeface="Calibri" pitchFamily="34" charset="0"/>
              </a:rPr>
              <a:t>Robustness</a:t>
            </a:r>
          </a:p>
          <a:p>
            <a:r>
              <a:rPr lang="en-US">
                <a:latin typeface="Calibri" pitchFamily="34" charset="0"/>
              </a:rPr>
              <a:t>Aesthetics</a:t>
            </a:r>
          </a:p>
          <a:p>
            <a:pPr lvl="1"/>
            <a:r>
              <a:rPr lang="en-US">
                <a:latin typeface="Calibri" pitchFamily="34" charset="0"/>
              </a:rPr>
              <a:t>Laser-cut acrylic provides a very polished look</a:t>
            </a:r>
          </a:p>
          <a:p>
            <a:pPr lvl="1"/>
            <a:r>
              <a:rPr lang="en-US">
                <a:latin typeface="Calibri" pitchFamily="34" charset="0"/>
              </a:rPr>
              <a:t>Color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 idx="4294967295"/>
          </p:nvPr>
        </p:nvSpPr>
        <p:spPr>
          <a:xfrm>
            <a:off x="403225" y="0"/>
            <a:ext cx="8229600" cy="792163"/>
          </a:xfrm>
        </p:spPr>
        <p:txBody>
          <a:bodyPr/>
          <a:lstStyle/>
          <a:p>
            <a:r>
              <a:rPr lang="en-US">
                <a:latin typeface="Gill Sans Display MT Pro Bold" pitchFamily="34" charset="0"/>
              </a:rPr>
              <a:t>Chip Feeder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7238" y="2684463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Calibri" pitchFamily="34" charset="0"/>
              </a:rPr>
              <a:t>Inspiration</a:t>
            </a:r>
          </a:p>
        </p:txBody>
      </p:sp>
      <p:pic>
        <p:nvPicPr>
          <p:cNvPr id="1029" name="Picture 5" descr="C:\Users\Jon\Documents\My Dropbox\School\24-778 Mechatronics\CAD\Old images\task1_feeder_v3_img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6" t="3563" r="32130" b="6181"/>
          <a:stretch>
            <a:fillRect/>
          </a:stretch>
        </p:blipFill>
        <p:spPr bwMode="auto">
          <a:xfrm>
            <a:off x="4114800" y="985838"/>
            <a:ext cx="96837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Jon\Documents\My Dropbox\School\24-778 Mechatronics\CAD\Old images\task_2_feeder_img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3C7D2"/>
              </a:clrFrom>
              <a:clrTo>
                <a:srgbClr val="C3C7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21388"/>
          <a:stretch>
            <a:fillRect/>
          </a:stretch>
        </p:blipFill>
        <p:spPr bwMode="auto">
          <a:xfrm>
            <a:off x="5883275" y="671513"/>
            <a:ext cx="143192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Jon\Documents\My Dropbox\School\24-778 Mechatronics\CAD\Old images\task_2_feeder_img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4C8D3"/>
              </a:clrFrom>
              <a:clrTo>
                <a:srgbClr val="C4C8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r="12827"/>
          <a:stretch>
            <a:fillRect/>
          </a:stretch>
        </p:blipFill>
        <p:spPr bwMode="auto">
          <a:xfrm>
            <a:off x="7167563" y="1743075"/>
            <a:ext cx="1290637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281363" y="19177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110163" y="1870075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5715000"/>
            <a:ext cx="84375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Pinwheel carries only oriented chips out of hopper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Ramp system holds on-deck chips: maximum speed</a:t>
            </a:r>
          </a:p>
          <a:p>
            <a:pPr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</p:txBody>
      </p:sp>
      <p:pic>
        <p:nvPicPr>
          <p:cNvPr id="54285" name="Picture 13" descr="coin_sor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2988"/>
            <a:ext cx="2286000" cy="185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6" name="Picture 14" descr="agita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2365375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7" name="Picture 15" descr="ramp_syst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28829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5" grpId="0" animBg="1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Gill Sans Display MT Pro Bold" pitchFamily="34" charset="0"/>
              </a:rPr>
              <a:t>Chip </a:t>
            </a:r>
            <a:r>
              <a:rPr lang="en-US" sz="4000" dirty="0" smtClean="0">
                <a:latin typeface="Gill Sans Display MT Pro Bold" pitchFamily="34" charset="0"/>
              </a:rPr>
              <a:t>Dropper</a:t>
            </a:r>
            <a:endParaRPr lang="en-US" sz="4000" dirty="0">
              <a:latin typeface="Gill Sans Display MT Pro Bold" pitchFamily="34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4385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 descr="C:\Users\Anton\Documents\Dropbox\CMU MS S1 Docs\24778 Mechatronic Design\task1\images\task1_dropper_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702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C:\Users\Anton\Documents\Dropbox\CMU MS S1 Docs\24778 Mechatronic Design\task6\dropper_v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03650"/>
            <a:ext cx="314166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837940" y="19812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9000000">
            <a:off x="3122613" y="3275013"/>
            <a:ext cx="2293937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1604962" y="335835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latin typeface="Calibri" pitchFamily="34" charset="0"/>
              </a:rPr>
              <a:t>Idea</a:t>
            </a:r>
          </a:p>
        </p:txBody>
      </p:sp>
      <p:sp>
        <p:nvSpPr>
          <p:cNvPr id="37899" name="TextBox 12"/>
          <p:cNvSpPr txBox="1">
            <a:spLocks noChangeArrowheads="1"/>
          </p:cNvSpPr>
          <p:nvPr/>
        </p:nvSpPr>
        <p:spPr bwMode="auto">
          <a:xfrm>
            <a:off x="6248400" y="3173412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latin typeface="Calibri" pitchFamily="34" charset="0"/>
              </a:rPr>
              <a:t>Concept CAD</a:t>
            </a:r>
          </a:p>
        </p:txBody>
      </p:sp>
      <p:sp>
        <p:nvSpPr>
          <p:cNvPr id="37900" name="TextBox 13"/>
          <p:cNvSpPr txBox="1">
            <a:spLocks noChangeArrowheads="1"/>
          </p:cNvSpPr>
          <p:nvPr/>
        </p:nvSpPr>
        <p:spPr bwMode="auto">
          <a:xfrm>
            <a:off x="465931" y="62484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latin typeface="Calibri" pitchFamily="34" charset="0"/>
              </a:rPr>
              <a:t>Design-for-Manufacture CAD</a:t>
            </a:r>
          </a:p>
        </p:txBody>
      </p:sp>
      <p:sp>
        <p:nvSpPr>
          <p:cNvPr id="37901" name="TextBox 14"/>
          <p:cNvSpPr txBox="1">
            <a:spLocks noChangeArrowheads="1"/>
          </p:cNvSpPr>
          <p:nvPr/>
        </p:nvSpPr>
        <p:spPr bwMode="auto">
          <a:xfrm>
            <a:off x="5638800" y="62484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latin typeface="Calibri" pitchFamily="34" charset="0"/>
              </a:rPr>
              <a:t>Assembled Mechanism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819525" y="474345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4" name="Picture 6" descr="C:\Photos\2011 photos\2011-02-23 Mechatronics Movies\IMG_5858_cropp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" b="19148"/>
          <a:stretch>
            <a:fillRect/>
          </a:stretch>
        </p:blipFill>
        <p:spPr bwMode="auto">
          <a:xfrm>
            <a:off x="5410200" y="3657600"/>
            <a:ext cx="3429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5" descr="C:\Users\Anton\Documents\Dropbox\CMU MS S1 Docs\24778 mechatronic design\task7\chip_dropper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4"/>
          <a:stretch/>
        </p:blipFill>
        <p:spPr bwMode="auto">
          <a:xfrm>
            <a:off x="864222" y="863401"/>
            <a:ext cx="7365378" cy="57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313E-6 L -0.27917 -0.168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-84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7894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7898" grpId="0"/>
      <p:bldP spid="37899" grpId="0"/>
      <p:bldP spid="37900" grpId="0"/>
      <p:bldP spid="37901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Gill Sans Display MT Pro Bold" pitchFamily="34" charset="0"/>
              </a:rPr>
              <a:t>Chip </a:t>
            </a:r>
            <a:r>
              <a:rPr lang="en-US" sz="4000" dirty="0" smtClean="0">
                <a:latin typeface="Gill Sans Display MT Pro Bold" pitchFamily="34" charset="0"/>
              </a:rPr>
              <a:t>Dropper</a:t>
            </a:r>
            <a:endParaRPr lang="en-US" sz="4000" dirty="0">
              <a:latin typeface="Gill Sans Display MT Pro Bold" pitchFamily="34" charset="0"/>
            </a:endParaRPr>
          </a:p>
        </p:txBody>
      </p:sp>
      <p:pic>
        <p:nvPicPr>
          <p:cNvPr id="3" name="ppt1 - chip dropper operatio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9906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Display MT Pro Bold" pitchFamily="34" charset="0"/>
              </a:rPr>
              <a:t>Control Processor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733800" y="3429000"/>
            <a:ext cx="16764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Motion Processor</a:t>
            </a:r>
          </a:p>
          <a:p>
            <a:pPr algn="ctr"/>
            <a:r>
              <a:rPr lang="en-US" sz="1400"/>
              <a:t>(Ardiuno Pro)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2667000" y="1905000"/>
            <a:ext cx="16764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Game Processor</a:t>
            </a:r>
          </a:p>
          <a:p>
            <a:pPr algn="ctr"/>
            <a:r>
              <a:rPr lang="en-US" sz="1400"/>
              <a:t>(Arduino Uno)</a:t>
            </a: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4800600" y="1905000"/>
            <a:ext cx="16764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TA Laptop</a:t>
            </a:r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3505200" y="2819400"/>
            <a:ext cx="609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V="1">
            <a:off x="5029200" y="2819400"/>
            <a:ext cx="609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>
            <a:off x="4343400" y="2362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3733800" y="4953000"/>
            <a:ext cx="1676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Chip Dropper</a:t>
            </a:r>
            <a:endParaRPr lang="en-US" sz="1400" b="1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>
            <a:off x="2743200" y="40386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>
            <a:off x="5410200" y="38862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0" name="Rectangle 70"/>
          <p:cNvSpPr>
            <a:spLocks noChangeArrowheads="1"/>
          </p:cNvSpPr>
          <p:nvPr/>
        </p:nvSpPr>
        <p:spPr bwMode="auto">
          <a:xfrm>
            <a:off x="6400800" y="3429000"/>
            <a:ext cx="1676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Chip Feeder</a:t>
            </a:r>
            <a:endParaRPr lang="en-US" sz="1400" b="1"/>
          </a:p>
        </p:txBody>
      </p:sp>
      <p:sp>
        <p:nvSpPr>
          <p:cNvPr id="46151" name="Rectangle 71"/>
          <p:cNvSpPr>
            <a:spLocks noChangeArrowheads="1"/>
          </p:cNvSpPr>
          <p:nvPr/>
        </p:nvSpPr>
        <p:spPr bwMode="auto">
          <a:xfrm>
            <a:off x="1066800" y="3429000"/>
            <a:ext cx="1676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Neutral Zone</a:t>
            </a:r>
          </a:p>
          <a:p>
            <a:pPr algn="ctr"/>
            <a:r>
              <a:rPr lang="en-US" b="1"/>
              <a:t>Control</a:t>
            </a:r>
            <a:endParaRPr lang="en-US" sz="1400" b="1"/>
          </a:p>
        </p:txBody>
      </p:sp>
      <p:sp>
        <p:nvSpPr>
          <p:cNvPr id="46152" name="Line 72"/>
          <p:cNvSpPr>
            <a:spLocks noChangeShapeType="1"/>
          </p:cNvSpPr>
          <p:nvPr/>
        </p:nvSpPr>
        <p:spPr bwMode="auto">
          <a:xfrm flipH="1">
            <a:off x="2743200" y="3733800"/>
            <a:ext cx="99060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3" name="Line 73"/>
          <p:cNvSpPr>
            <a:spLocks noChangeShapeType="1"/>
          </p:cNvSpPr>
          <p:nvPr/>
        </p:nvSpPr>
        <p:spPr bwMode="auto">
          <a:xfrm>
            <a:off x="5410200" y="36576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4" name="Line 74"/>
          <p:cNvSpPr>
            <a:spLocks noChangeShapeType="1"/>
          </p:cNvSpPr>
          <p:nvPr/>
        </p:nvSpPr>
        <p:spPr bwMode="auto">
          <a:xfrm flipH="1">
            <a:off x="5410200" y="41148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5" name="Line 75"/>
          <p:cNvSpPr>
            <a:spLocks noChangeShapeType="1"/>
          </p:cNvSpPr>
          <p:nvPr/>
        </p:nvSpPr>
        <p:spPr bwMode="auto">
          <a:xfrm>
            <a:off x="4418013" y="4343400"/>
            <a:ext cx="1587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6" name="Line 76"/>
          <p:cNvSpPr>
            <a:spLocks noChangeShapeType="1"/>
          </p:cNvSpPr>
          <p:nvPr/>
        </p:nvSpPr>
        <p:spPr bwMode="auto">
          <a:xfrm>
            <a:off x="4722813" y="4343400"/>
            <a:ext cx="1587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7" name="Line 77"/>
          <p:cNvSpPr>
            <a:spLocks noChangeShapeType="1"/>
          </p:cNvSpPr>
          <p:nvPr/>
        </p:nvSpPr>
        <p:spPr bwMode="auto">
          <a:xfrm>
            <a:off x="5029200" y="4343400"/>
            <a:ext cx="1588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8" name="Line 78"/>
          <p:cNvSpPr>
            <a:spLocks noChangeShapeType="1"/>
          </p:cNvSpPr>
          <p:nvPr/>
        </p:nvSpPr>
        <p:spPr bwMode="auto">
          <a:xfrm>
            <a:off x="4114800" y="43434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3" grpId="0" animBg="1"/>
      <p:bldP spid="46094" grpId="0" animBg="1"/>
      <p:bldP spid="46095" grpId="0" animBg="1"/>
      <p:bldP spid="46096" grpId="0" animBg="1"/>
      <p:bldP spid="46097" grpId="0" animBg="1"/>
      <p:bldP spid="46098" grpId="0" animBg="1"/>
      <p:bldP spid="46102" grpId="0" animBg="1"/>
      <p:bldP spid="46106" grpId="0" animBg="1"/>
      <p:bldP spid="46107" grpId="0" animBg="1"/>
      <p:bldP spid="46150" grpId="0" animBg="1"/>
      <p:bldP spid="46151" grpId="0" animBg="1"/>
      <p:bldP spid="46152" grpId="0" animBg="1"/>
      <p:bldP spid="46153" grpId="0" animBg="1"/>
      <p:bldP spid="46154" grpId="0" animBg="1"/>
      <p:bldP spid="46155" grpId="0" animBg="1"/>
      <p:bldP spid="46156" grpId="0" animBg="1"/>
      <p:bldP spid="46157" grpId="0" animBg="1"/>
      <p:bldP spid="461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162800" y="6553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</a:rPr>
              <a:t>…and more!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514600" y="1295400"/>
            <a:ext cx="4572000" cy="541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1295400"/>
            <a:ext cx="1828800" cy="541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590800" y="3352800"/>
            <a:ext cx="4419600" cy="9906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04800" y="3505200"/>
            <a:ext cx="1676400" cy="7620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1981200" y="3886200"/>
            <a:ext cx="609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590800" y="4495800"/>
            <a:ext cx="4419600" cy="9906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04800" y="4648200"/>
            <a:ext cx="1676400" cy="7620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1981200" y="5029200"/>
            <a:ext cx="609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2590800" y="5638800"/>
            <a:ext cx="4419600" cy="9906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304800" y="5791200"/>
            <a:ext cx="1676400" cy="7620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1981200" y="6172200"/>
            <a:ext cx="609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2590800" y="2209800"/>
            <a:ext cx="4419600" cy="9906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304800" y="2362200"/>
            <a:ext cx="1676400" cy="7620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>
                <a:latin typeface="Gill Sans Display MT Pro Bold" pitchFamily="34" charset="0"/>
              </a:rPr>
              <a:t>Game Processor Design</a:t>
            </a:r>
          </a:p>
        </p:txBody>
      </p:sp>
      <p:sp>
        <p:nvSpPr>
          <p:cNvPr id="39953" name="Rectangle 17" descr="50%"/>
          <p:cNvSpPr>
            <a:spLocks noChangeArrowheads="1"/>
          </p:cNvSpPr>
          <p:nvPr/>
        </p:nvSpPr>
        <p:spPr bwMode="auto">
          <a:xfrm>
            <a:off x="381000" y="2438400"/>
            <a:ext cx="1524000" cy="609600"/>
          </a:xfrm>
          <a:prstGeom prst="rect">
            <a:avLst/>
          </a:prstGeom>
          <a:pattFill prst="pct50">
            <a:fgClr>
              <a:srgbClr val="00CC66"/>
            </a:fgClr>
            <a:bgClr>
              <a:srgbClr val="00CC66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381000" y="3581400"/>
            <a:ext cx="15240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381000" y="4724400"/>
            <a:ext cx="1524000" cy="6096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381000" y="5867400"/>
            <a:ext cx="1524000" cy="609600"/>
          </a:xfrm>
          <a:prstGeom prst="rect">
            <a:avLst/>
          </a:prstGeom>
          <a:solidFill>
            <a:srgbClr val="CC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Rectangle 21" descr="50%"/>
          <p:cNvSpPr>
            <a:spLocks noChangeArrowheads="1"/>
          </p:cNvSpPr>
          <p:nvPr/>
        </p:nvSpPr>
        <p:spPr bwMode="auto">
          <a:xfrm>
            <a:off x="4876800" y="2286000"/>
            <a:ext cx="2057400" cy="838200"/>
          </a:xfrm>
          <a:prstGeom prst="rect">
            <a:avLst/>
          </a:prstGeom>
          <a:pattFill prst="pct50">
            <a:fgClr>
              <a:srgbClr val="00CC66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Rectangle 22" descr="50%"/>
          <p:cNvSpPr>
            <a:spLocks noChangeArrowheads="1"/>
          </p:cNvSpPr>
          <p:nvPr/>
        </p:nvSpPr>
        <p:spPr bwMode="auto">
          <a:xfrm>
            <a:off x="4876800" y="3429000"/>
            <a:ext cx="2057400" cy="838200"/>
          </a:xfrm>
          <a:prstGeom prst="rect">
            <a:avLst/>
          </a:prstGeom>
          <a:pattFill prst="pct50">
            <a:fgClr>
              <a:srgbClr val="FFFF00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Rectangle 23" descr="50%"/>
          <p:cNvSpPr>
            <a:spLocks noChangeArrowheads="1"/>
          </p:cNvSpPr>
          <p:nvPr/>
        </p:nvSpPr>
        <p:spPr bwMode="auto">
          <a:xfrm>
            <a:off x="4876800" y="4572000"/>
            <a:ext cx="2057400" cy="838200"/>
          </a:xfrm>
          <a:prstGeom prst="rect">
            <a:avLst/>
          </a:prstGeom>
          <a:pattFill prst="pct5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Rectangle 24" descr="50%"/>
          <p:cNvSpPr>
            <a:spLocks noChangeArrowheads="1"/>
          </p:cNvSpPr>
          <p:nvPr/>
        </p:nvSpPr>
        <p:spPr bwMode="auto">
          <a:xfrm>
            <a:off x="2667000" y="6172200"/>
            <a:ext cx="4267200" cy="381000"/>
          </a:xfrm>
          <a:prstGeom prst="rect">
            <a:avLst/>
          </a:prstGeom>
          <a:pattFill prst="pct50">
            <a:fgClr>
              <a:srgbClr val="A5002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Rectangle 25" descr="50%"/>
          <p:cNvSpPr>
            <a:spLocks noChangeArrowheads="1"/>
          </p:cNvSpPr>
          <p:nvPr/>
        </p:nvSpPr>
        <p:spPr bwMode="auto">
          <a:xfrm>
            <a:off x="2667000" y="2286000"/>
            <a:ext cx="2209800" cy="838200"/>
          </a:xfrm>
          <a:prstGeom prst="rect">
            <a:avLst/>
          </a:prstGeom>
          <a:pattFill prst="pct50">
            <a:fgClr>
              <a:srgbClr val="00CC66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Rectangle 26" descr="50%"/>
          <p:cNvSpPr>
            <a:spLocks noChangeArrowheads="1"/>
          </p:cNvSpPr>
          <p:nvPr/>
        </p:nvSpPr>
        <p:spPr bwMode="auto">
          <a:xfrm>
            <a:off x="2667000" y="5791200"/>
            <a:ext cx="4267200" cy="381000"/>
          </a:xfrm>
          <a:prstGeom prst="rect">
            <a:avLst/>
          </a:prstGeom>
          <a:pattFill prst="pct50">
            <a:fgClr>
              <a:srgbClr val="A5002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2819400" y="1905000"/>
            <a:ext cx="167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 u="sng"/>
              <a:t>Block/Win Detection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4953000" y="19050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 u="sng"/>
              <a:t>Choose Move Strategy 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685800" y="2514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EASY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533400" y="36718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MEDIUM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685800" y="48148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HARD</a:t>
            </a: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381000" y="59578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CHAMPION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4800600" y="45720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2667000" y="57150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2819400" y="5867400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Evaluate &gt;4 moves into future</a:t>
            </a: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2819400" y="6248400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Game scenario recognition</a:t>
            </a:r>
          </a:p>
        </p:txBody>
      </p:sp>
      <p:sp>
        <p:nvSpPr>
          <p:cNvPr id="39973" name="Rectangle 37" descr="50%"/>
          <p:cNvSpPr>
            <a:spLocks noChangeArrowheads="1"/>
          </p:cNvSpPr>
          <p:nvPr/>
        </p:nvSpPr>
        <p:spPr bwMode="auto">
          <a:xfrm>
            <a:off x="2667000" y="3429000"/>
            <a:ext cx="2209800" cy="838200"/>
          </a:xfrm>
          <a:prstGeom prst="rect">
            <a:avLst/>
          </a:prstGeom>
          <a:pattFill prst="pct50">
            <a:fgClr>
              <a:srgbClr val="FFFF00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2743200" y="3459163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u="sng"/>
              <a:t>3/group</a:t>
            </a:r>
          </a:p>
          <a:p>
            <a:pPr algn="ctr">
              <a:spcBef>
                <a:spcPct val="50000"/>
              </a:spcBef>
            </a:pPr>
            <a:endParaRPr lang="en-US" sz="1200"/>
          </a:p>
        </p:txBody>
      </p:sp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2819400" y="373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/>
              <a:t>“Is there currently a threat on the board?”</a:t>
            </a:r>
          </a:p>
        </p:txBody>
      </p:sp>
      <p:sp>
        <p:nvSpPr>
          <p:cNvPr id="39976" name="Rectangle 40" descr="50%"/>
          <p:cNvSpPr>
            <a:spLocks noChangeArrowheads="1"/>
          </p:cNvSpPr>
          <p:nvPr/>
        </p:nvSpPr>
        <p:spPr bwMode="auto">
          <a:xfrm>
            <a:off x="2667000" y="4572000"/>
            <a:ext cx="2209800" cy="838200"/>
          </a:xfrm>
          <a:prstGeom prst="rect">
            <a:avLst/>
          </a:prstGeom>
          <a:pattFill prst="pct5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4876800" y="35814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Basic Strategy,      </a:t>
            </a: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4800600" y="38100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Initial Move Sequences      </a:t>
            </a:r>
          </a:p>
        </p:txBody>
      </p:sp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304800" y="1935163"/>
            <a:ext cx="167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 u="sng"/>
              <a:t>Difficulty Level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4800600" y="24384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Random Column Selection</a:t>
            </a: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2819400" y="23622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u="sng"/>
              <a:t>3/group</a:t>
            </a:r>
          </a:p>
          <a:p>
            <a:pPr algn="ctr">
              <a:spcBef>
                <a:spcPct val="50000"/>
              </a:spcBef>
            </a:pPr>
            <a:endParaRPr lang="en-US" sz="1200" b="1"/>
          </a:p>
        </p:txBody>
      </p:sp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4800600" y="4708525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Basic Strategy,      </a:t>
            </a:r>
          </a:p>
        </p:txBody>
      </p:sp>
      <p:sp>
        <p:nvSpPr>
          <p:cNvPr id="39983" name="Text Box 47"/>
          <p:cNvSpPr txBox="1">
            <a:spLocks noChangeArrowheads="1"/>
          </p:cNvSpPr>
          <p:nvPr/>
        </p:nvSpPr>
        <p:spPr bwMode="auto">
          <a:xfrm>
            <a:off x="2743200" y="2590800"/>
            <a:ext cx="214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/>
              <a:t>“Is there currently a threat on the board?”</a:t>
            </a:r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2743200" y="4876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“Will this move create a threat for either player?”</a:t>
            </a:r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2819400" y="4602163"/>
            <a:ext cx="190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u="sng"/>
              <a:t>2 </a:t>
            </a:r>
            <a:r>
              <a:rPr lang="en-US" sz="1200" b="1" u="sng"/>
              <a:t>in a</a:t>
            </a:r>
            <a:r>
              <a:rPr lang="en-US" sz="1400" b="1" u="sng"/>
              <a:t> row</a:t>
            </a:r>
          </a:p>
          <a:p>
            <a:pPr algn="ctr">
              <a:spcBef>
                <a:spcPct val="50000"/>
              </a:spcBef>
            </a:pPr>
            <a:endParaRPr lang="en-US" sz="1200" b="1"/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4800600" y="49530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Initial Move Sequences      </a:t>
            </a:r>
          </a:p>
        </p:txBody>
      </p:sp>
      <p:sp>
        <p:nvSpPr>
          <p:cNvPr id="39987" name="Text Box 51"/>
          <p:cNvSpPr txBox="1">
            <a:spLocks noChangeArrowheads="1"/>
          </p:cNvSpPr>
          <p:nvPr/>
        </p:nvSpPr>
        <p:spPr bwMode="auto">
          <a:xfrm>
            <a:off x="304800" y="12954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/>
              <a:t>User Interface</a:t>
            </a:r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2514600" y="1295400"/>
            <a:ext cx="457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/>
              <a:t>Behind the Scenes:</a:t>
            </a:r>
            <a:r>
              <a:rPr lang="en-US" sz="1600" i="1"/>
              <a:t> </a:t>
            </a:r>
            <a:r>
              <a:rPr lang="en-US" sz="1600" b="1" i="1"/>
              <a:t>Game Board Evaluation</a:t>
            </a:r>
          </a:p>
        </p:txBody>
      </p:sp>
      <p:sp>
        <p:nvSpPr>
          <p:cNvPr id="39989" name="Line 53"/>
          <p:cNvSpPr>
            <a:spLocks noChangeShapeType="1"/>
          </p:cNvSpPr>
          <p:nvPr/>
        </p:nvSpPr>
        <p:spPr bwMode="auto">
          <a:xfrm>
            <a:off x="1981200" y="2743200"/>
            <a:ext cx="609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90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05400"/>
            <a:ext cx="17526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91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57600"/>
            <a:ext cx="1676400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92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33600"/>
            <a:ext cx="1676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93" name="Text Box 57"/>
          <p:cNvSpPr txBox="1">
            <a:spLocks noChangeArrowheads="1"/>
          </p:cNvSpPr>
          <p:nvPr/>
        </p:nvSpPr>
        <p:spPr bwMode="auto">
          <a:xfrm rot="10800000">
            <a:off x="8883650" y="2895600"/>
            <a:ext cx="33655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US" sz="1000" i="1">
                <a:latin typeface="Arial" charset="0"/>
              </a:rPr>
              <a:t>Images from Blackboard</a:t>
            </a:r>
          </a:p>
        </p:txBody>
      </p:sp>
      <p:sp>
        <p:nvSpPr>
          <p:cNvPr id="39994" name="Text Box 58"/>
          <p:cNvSpPr txBox="1">
            <a:spLocks noChangeArrowheads="1"/>
          </p:cNvSpPr>
          <p:nvPr/>
        </p:nvSpPr>
        <p:spPr bwMode="auto">
          <a:xfrm rot="10800000">
            <a:off x="8883650" y="4999038"/>
            <a:ext cx="336550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US" sz="1000" i="1">
                <a:latin typeface="Arial" charset="0"/>
              </a:rPr>
              <a:t>Image from Victor Allis’s 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39941" grpId="0" animBg="1"/>
      <p:bldP spid="39941" grpId="1" animBg="1"/>
      <p:bldP spid="39942" grpId="0" animBg="1"/>
      <p:bldP spid="39942" grpId="1" animBg="1"/>
      <p:bldP spid="39943" grpId="0" animBg="1"/>
      <p:bldP spid="39943" grpId="1" animBg="1"/>
      <p:bldP spid="39944" grpId="0" animBg="1"/>
      <p:bldP spid="39944" grpId="1" animBg="1"/>
      <p:bldP spid="39945" grpId="0" animBg="1"/>
      <p:bldP spid="39945" grpId="1" animBg="1"/>
      <p:bldP spid="39946" grpId="0" animBg="1"/>
      <p:bldP spid="39946" grpId="1" animBg="1"/>
      <p:bldP spid="39947" grpId="0" animBg="1"/>
      <p:bldP spid="39947" grpId="1" animBg="1"/>
      <p:bldP spid="39948" grpId="0" animBg="1"/>
      <p:bldP spid="39948" grpId="1" animBg="1"/>
      <p:bldP spid="39949" grpId="0" animBg="1"/>
      <p:bldP spid="39949" grpId="1" animBg="1"/>
      <p:bldP spid="39950" grpId="0" animBg="1"/>
      <p:bldP spid="39950" grpId="1" animBg="1"/>
      <p:bldP spid="39951" grpId="0" animBg="1"/>
      <p:bldP spid="39951" grpId="1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animBg="1"/>
      <p:bldP spid="39960" grpId="0" animBg="1"/>
      <p:bldP spid="39961" grpId="0" animBg="1"/>
      <p:bldP spid="39962" grpId="0" animBg="1"/>
      <p:bldP spid="39963" grpId="0"/>
      <p:bldP spid="39964" grpId="0"/>
      <p:bldP spid="39965" grpId="0"/>
      <p:bldP spid="39966" grpId="0"/>
      <p:bldP spid="39967" grpId="0"/>
      <p:bldP spid="39968" grpId="0"/>
      <p:bldP spid="39969" grpId="0"/>
      <p:bldP spid="39973" grpId="0" animBg="1"/>
      <p:bldP spid="39974" grpId="0"/>
      <p:bldP spid="39975" grpId="0"/>
      <p:bldP spid="39976" grpId="0" animBg="1"/>
      <p:bldP spid="39977" grpId="0"/>
      <p:bldP spid="39978" grpId="0"/>
      <p:bldP spid="39979" grpId="0"/>
      <p:bldP spid="39980" grpId="0"/>
      <p:bldP spid="39981" grpId="0"/>
      <p:bldP spid="39983" grpId="0"/>
      <p:bldP spid="39984" grpId="0"/>
      <p:bldP spid="39985" grpId="0"/>
      <p:bldP spid="39986" grpId="0"/>
      <p:bldP spid="39987" grpId="0"/>
      <p:bldP spid="39988" grpId="0"/>
      <p:bldP spid="39989" grpId="0" animBg="1"/>
      <p:bldP spid="39989" grpId="1" animBg="1"/>
      <p:bldP spid="39993" grpId="0"/>
      <p:bldP spid="3999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292</Words>
  <Application>Microsoft Office PowerPoint</Application>
  <PresentationFormat>On-screen Show (4:3)</PresentationFormat>
  <Paragraphs>81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Team G: Jörmungandr</vt:lpstr>
      <vt:lpstr>PowerPoint Presentation</vt:lpstr>
      <vt:lpstr>System Overview</vt:lpstr>
      <vt:lpstr>Design Concepts</vt:lpstr>
      <vt:lpstr>Chip Feeder</vt:lpstr>
      <vt:lpstr>Chip Dropper</vt:lpstr>
      <vt:lpstr>Chip Dropper</vt:lpstr>
      <vt:lpstr>Control Processor</vt:lpstr>
      <vt:lpstr>Game Processor Design</vt:lpstr>
      <vt:lpstr>Coolness Factors</vt:lpstr>
      <vt:lpstr>Future Work</vt:lpstr>
    </vt:vector>
  </TitlesOfParts>
  <Company>CMU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G: Jörmungandr</dc:title>
  <dc:creator>Warren Pryde</dc:creator>
  <cp:lastModifiedBy>Anton Galkin</cp:lastModifiedBy>
  <cp:revision>21</cp:revision>
  <dcterms:created xsi:type="dcterms:W3CDTF">2011-02-27T17:35:42Z</dcterms:created>
  <dcterms:modified xsi:type="dcterms:W3CDTF">2012-01-21T19:32:45Z</dcterms:modified>
</cp:coreProperties>
</file>