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1" r:id="rId3"/>
    <p:sldId id="322" r:id="rId4"/>
    <p:sldId id="292" r:id="rId5"/>
    <p:sldId id="296" r:id="rId6"/>
    <p:sldId id="325" r:id="rId7"/>
    <p:sldId id="326" r:id="rId8"/>
    <p:sldId id="327" r:id="rId9"/>
    <p:sldId id="328" r:id="rId10"/>
    <p:sldId id="295" r:id="rId11"/>
    <p:sldId id="329" r:id="rId12"/>
    <p:sldId id="293" r:id="rId13"/>
    <p:sldId id="291" r:id="rId14"/>
    <p:sldId id="324" r:id="rId15"/>
  </p:sldIdLst>
  <p:sldSz cx="9144000" cy="6858000" type="screen4x3"/>
  <p:notesSz cx="6881813" cy="9120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85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\Documents\Dropbox\CMU%20MS%20S2%20Docs\16861%20Mobile%20Robot%20Design\progress%20update%203\spring%20calcs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'[spring calcs v2.xlsx]Sheet1'!$G$1</c:f>
              <c:strCache>
                <c:ptCount val="1"/>
                <c:pt idx="0">
                  <c:v>Torque from 6 Springs</c:v>
                </c:pt>
              </c:strCache>
            </c:strRef>
          </c:tx>
          <c:xVal>
            <c:numRef>
              <c:f>'[spring calcs v2.xlsx]Sheet1'!$A$2:$A$28</c:f>
              <c:numCache>
                <c:formatCode>General</c:formatCode>
                <c:ptCount val="27"/>
                <c:pt idx="0">
                  <c:v>0.15</c:v>
                </c:pt>
                <c:pt idx="1">
                  <c:v>2.2799999999999998</c:v>
                </c:pt>
                <c:pt idx="2">
                  <c:v>4.03</c:v>
                </c:pt>
                <c:pt idx="3">
                  <c:v>6.12</c:v>
                </c:pt>
                <c:pt idx="4">
                  <c:v>9.4499999999999993</c:v>
                </c:pt>
                <c:pt idx="5">
                  <c:v>12.01</c:v>
                </c:pt>
                <c:pt idx="6">
                  <c:v>14.68</c:v>
                </c:pt>
                <c:pt idx="7">
                  <c:v>17.75</c:v>
                </c:pt>
                <c:pt idx="8">
                  <c:v>20.28</c:v>
                </c:pt>
                <c:pt idx="9">
                  <c:v>22.68</c:v>
                </c:pt>
                <c:pt idx="10">
                  <c:v>25.38</c:v>
                </c:pt>
                <c:pt idx="11">
                  <c:v>27.47</c:v>
                </c:pt>
                <c:pt idx="12">
                  <c:v>29.51</c:v>
                </c:pt>
                <c:pt idx="13">
                  <c:v>31.83</c:v>
                </c:pt>
                <c:pt idx="14">
                  <c:v>35.82</c:v>
                </c:pt>
                <c:pt idx="15">
                  <c:v>38.49</c:v>
                </c:pt>
                <c:pt idx="16">
                  <c:v>42.1</c:v>
                </c:pt>
                <c:pt idx="17">
                  <c:v>46.19</c:v>
                </c:pt>
                <c:pt idx="18">
                  <c:v>48.94</c:v>
                </c:pt>
                <c:pt idx="19">
                  <c:v>53.02</c:v>
                </c:pt>
                <c:pt idx="20">
                  <c:v>55.59</c:v>
                </c:pt>
                <c:pt idx="21">
                  <c:v>56.62</c:v>
                </c:pt>
                <c:pt idx="22">
                  <c:v>58.29</c:v>
                </c:pt>
                <c:pt idx="23">
                  <c:v>59.61</c:v>
                </c:pt>
                <c:pt idx="24">
                  <c:v>61.4</c:v>
                </c:pt>
                <c:pt idx="25">
                  <c:v>63.04</c:v>
                </c:pt>
                <c:pt idx="26">
                  <c:v>64.62</c:v>
                </c:pt>
              </c:numCache>
            </c:numRef>
          </c:xVal>
          <c:yVal>
            <c:numRef>
              <c:f>'[spring calcs v2.xlsx]Sheet1'!$G$2:$G$28</c:f>
              <c:numCache>
                <c:formatCode>General</c:formatCode>
                <c:ptCount val="27"/>
                <c:pt idx="0">
                  <c:v>375.99585372000001</c:v>
                </c:pt>
                <c:pt idx="1">
                  <c:v>377.62796807999996</c:v>
                </c:pt>
                <c:pt idx="2">
                  <c:v>378.40717656000004</c:v>
                </c:pt>
                <c:pt idx="3">
                  <c:v>378.64861055999995</c:v>
                </c:pt>
                <c:pt idx="4">
                  <c:v>377.74473912000002</c:v>
                </c:pt>
                <c:pt idx="5">
                  <c:v>375.96719159999998</c:v>
                </c:pt>
                <c:pt idx="6">
                  <c:v>372.98815968000008</c:v>
                </c:pt>
                <c:pt idx="7">
                  <c:v>368.41086035999996</c:v>
                </c:pt>
                <c:pt idx="8">
                  <c:v>363.41694576000003</c:v>
                </c:pt>
                <c:pt idx="9">
                  <c:v>357.94339632000003</c:v>
                </c:pt>
                <c:pt idx="10">
                  <c:v>350.7291156</c:v>
                </c:pt>
                <c:pt idx="11">
                  <c:v>344.41270475999988</c:v>
                </c:pt>
                <c:pt idx="12">
                  <c:v>337.67614368000011</c:v>
                </c:pt>
                <c:pt idx="13">
                  <c:v>329.2690872</c:v>
                </c:pt>
                <c:pt idx="14">
                  <c:v>313.07510016000003</c:v>
                </c:pt>
                <c:pt idx="15">
                  <c:v>301.09651379999997</c:v>
                </c:pt>
                <c:pt idx="16">
                  <c:v>283.45850927999999</c:v>
                </c:pt>
                <c:pt idx="17">
                  <c:v>261.53803199999993</c:v>
                </c:pt>
                <c:pt idx="18">
                  <c:v>245.73541871999998</c:v>
                </c:pt>
                <c:pt idx="19">
                  <c:v>220.79904408000002</c:v>
                </c:pt>
                <c:pt idx="20">
                  <c:v>204.38064096000005</c:v>
                </c:pt>
                <c:pt idx="21">
                  <c:v>197.59621800000008</c:v>
                </c:pt>
                <c:pt idx="22">
                  <c:v>186.46532352000003</c:v>
                </c:pt>
                <c:pt idx="23">
                  <c:v>177.5347266</c:v>
                </c:pt>
                <c:pt idx="24">
                  <c:v>164.93568432000001</c:v>
                </c:pt>
                <c:pt idx="25">
                  <c:v>159.08768063999997</c:v>
                </c:pt>
                <c:pt idx="26">
                  <c:v>142.64984664000002</c:v>
                </c:pt>
              </c:numCache>
            </c:numRef>
          </c:yVal>
          <c:smooth val="0"/>
        </c:ser>
        <c:ser>
          <c:idx val="1"/>
          <c:order val="1"/>
          <c:tx>
            <c:v>Torque Required from Simulation</c:v>
          </c:tx>
          <c:xVal>
            <c:numRef>
              <c:f>'[spring calcs v2.xlsx]Sheet2'!$D$5:$D$56</c:f>
              <c:numCache>
                <c:formatCode>General</c:formatCode>
                <c:ptCount val="52"/>
                <c:pt idx="0">
                  <c:v>0</c:v>
                </c:pt>
                <c:pt idx="1">
                  <c:v>1.4314960629921261</c:v>
                </c:pt>
                <c:pt idx="2">
                  <c:v>2.8629921259842521</c:v>
                </c:pt>
                <c:pt idx="3">
                  <c:v>4.2944881889763789</c:v>
                </c:pt>
                <c:pt idx="4">
                  <c:v>5.7259842519685042</c:v>
                </c:pt>
                <c:pt idx="5">
                  <c:v>7.1574803149606296</c:v>
                </c:pt>
                <c:pt idx="6">
                  <c:v>8.5889763779527559</c:v>
                </c:pt>
                <c:pt idx="7">
                  <c:v>10.020472440944882</c:v>
                </c:pt>
                <c:pt idx="8">
                  <c:v>11.451968503937008</c:v>
                </c:pt>
                <c:pt idx="9">
                  <c:v>12.883464566929135</c:v>
                </c:pt>
                <c:pt idx="10">
                  <c:v>14.314960629921259</c:v>
                </c:pt>
                <c:pt idx="11">
                  <c:v>15.746456692913387</c:v>
                </c:pt>
                <c:pt idx="12">
                  <c:v>17.177952755905515</c:v>
                </c:pt>
                <c:pt idx="13">
                  <c:v>18.60944881889764</c:v>
                </c:pt>
                <c:pt idx="14">
                  <c:v>20.040944881889764</c:v>
                </c:pt>
                <c:pt idx="15">
                  <c:v>21.472440944881889</c:v>
                </c:pt>
                <c:pt idx="16">
                  <c:v>22.903937007874017</c:v>
                </c:pt>
                <c:pt idx="17">
                  <c:v>24.335433070866141</c:v>
                </c:pt>
                <c:pt idx="18">
                  <c:v>25.76692913385827</c:v>
                </c:pt>
                <c:pt idx="19">
                  <c:v>27.198425196850394</c:v>
                </c:pt>
                <c:pt idx="20">
                  <c:v>28.629921259842519</c:v>
                </c:pt>
                <c:pt idx="21">
                  <c:v>30.06141732283465</c:v>
                </c:pt>
                <c:pt idx="22">
                  <c:v>31.492913385826775</c:v>
                </c:pt>
                <c:pt idx="23">
                  <c:v>32.924409448818899</c:v>
                </c:pt>
                <c:pt idx="24">
                  <c:v>34.355905511811031</c:v>
                </c:pt>
                <c:pt idx="25">
                  <c:v>35.787401574803155</c:v>
                </c:pt>
                <c:pt idx="26">
                  <c:v>37.21889763779528</c:v>
                </c:pt>
                <c:pt idx="27">
                  <c:v>38.650393700787404</c:v>
                </c:pt>
                <c:pt idx="28">
                  <c:v>40.081889763779536</c:v>
                </c:pt>
                <c:pt idx="29">
                  <c:v>41.513385826771668</c:v>
                </c:pt>
                <c:pt idx="30">
                  <c:v>42.944881889763799</c:v>
                </c:pt>
                <c:pt idx="31">
                  <c:v>44.376377952755931</c:v>
                </c:pt>
                <c:pt idx="32">
                  <c:v>45.807874015748055</c:v>
                </c:pt>
                <c:pt idx="33">
                  <c:v>47.239370078740187</c:v>
                </c:pt>
                <c:pt idx="34">
                  <c:v>48.670866141732319</c:v>
                </c:pt>
                <c:pt idx="35">
                  <c:v>50.10236220472445</c:v>
                </c:pt>
                <c:pt idx="36">
                  <c:v>51.533858267716553</c:v>
                </c:pt>
                <c:pt idx="37">
                  <c:v>52.965354330708678</c:v>
                </c:pt>
                <c:pt idx="38">
                  <c:v>54.396850393700809</c:v>
                </c:pt>
                <c:pt idx="39">
                  <c:v>55.828346456692941</c:v>
                </c:pt>
                <c:pt idx="40">
                  <c:v>57.259842519685073</c:v>
                </c:pt>
                <c:pt idx="41">
                  <c:v>58.69133858267719</c:v>
                </c:pt>
                <c:pt idx="42">
                  <c:v>60.122834645669322</c:v>
                </c:pt>
                <c:pt idx="43">
                  <c:v>61.554330708661453</c:v>
                </c:pt>
                <c:pt idx="44">
                  <c:v>62.985826771653578</c:v>
                </c:pt>
                <c:pt idx="45">
                  <c:v>64.417322834645717</c:v>
                </c:pt>
                <c:pt idx="46">
                  <c:v>65.848818897637841</c:v>
                </c:pt>
                <c:pt idx="47">
                  <c:v>67.280314960629966</c:v>
                </c:pt>
                <c:pt idx="48">
                  <c:v>68.711811023622062</c:v>
                </c:pt>
                <c:pt idx="49">
                  <c:v>70.143307086614186</c:v>
                </c:pt>
                <c:pt idx="50">
                  <c:v>71.574803149606311</c:v>
                </c:pt>
                <c:pt idx="51">
                  <c:v>73.006299212598449</c:v>
                </c:pt>
              </c:numCache>
            </c:numRef>
          </c:xVal>
          <c:yVal>
            <c:numRef>
              <c:f>'[spring calcs v2.xlsx]Sheet2'!$C$5:$C$56</c:f>
              <c:numCache>
                <c:formatCode>0.0000E+00</c:formatCode>
                <c:ptCount val="52"/>
                <c:pt idx="0">
                  <c:v>328.41591236273246</c:v>
                </c:pt>
                <c:pt idx="1">
                  <c:v>359.53953600848604</c:v>
                </c:pt>
                <c:pt idx="2">
                  <c:v>358.9243948706665</c:v>
                </c:pt>
                <c:pt idx="3">
                  <c:v>358.22223034215398</c:v>
                </c:pt>
                <c:pt idx="4">
                  <c:v>357.42659006637899</c:v>
                </c:pt>
                <c:pt idx="5">
                  <c:v>356.5248951875563</c:v>
                </c:pt>
                <c:pt idx="6">
                  <c:v>355.50231046049811</c:v>
                </c:pt>
                <c:pt idx="7">
                  <c:v>354.34225670742893</c:v>
                </c:pt>
                <c:pt idx="8">
                  <c:v>353.02712076396546</c:v>
                </c:pt>
                <c:pt idx="9">
                  <c:v>351.53876357492902</c:v>
                </c:pt>
                <c:pt idx="10">
                  <c:v>349.85901867153979</c:v>
                </c:pt>
                <c:pt idx="11">
                  <c:v>347.97011437131147</c:v>
                </c:pt>
                <c:pt idx="12">
                  <c:v>345.85500840764621</c:v>
                </c:pt>
                <c:pt idx="13">
                  <c:v>343.497638878271</c:v>
                </c:pt>
                <c:pt idx="14">
                  <c:v>340.88308803686101</c:v>
                </c:pt>
                <c:pt idx="15">
                  <c:v>337.99768117757856</c:v>
                </c:pt>
                <c:pt idx="16">
                  <c:v>334.82902086884559</c:v>
                </c:pt>
                <c:pt idx="17">
                  <c:v>331.36596477549693</c:v>
                </c:pt>
                <c:pt idx="18">
                  <c:v>327.59861244039621</c:v>
                </c:pt>
                <c:pt idx="19">
                  <c:v>323.51822530921629</c:v>
                </c:pt>
                <c:pt idx="20">
                  <c:v>319.11716631041094</c:v>
                </c:pt>
                <c:pt idx="21">
                  <c:v>314.38884651461638</c:v>
                </c:pt>
                <c:pt idx="22">
                  <c:v>309.32767219970867</c:v>
                </c:pt>
                <c:pt idx="23">
                  <c:v>303.92899146568976</c:v>
                </c:pt>
                <c:pt idx="24">
                  <c:v>298.18907043167252</c:v>
                </c:pt>
                <c:pt idx="25">
                  <c:v>292.10506188956901</c:v>
                </c:pt>
                <c:pt idx="26">
                  <c:v>285.6749905506133</c:v>
                </c:pt>
                <c:pt idx="27">
                  <c:v>278.89773265122329</c:v>
                </c:pt>
                <c:pt idx="28">
                  <c:v>271.77300424459901</c:v>
                </c:pt>
                <c:pt idx="29">
                  <c:v>264.30131956854342</c:v>
                </c:pt>
                <c:pt idx="30">
                  <c:v>256.48395627491863</c:v>
                </c:pt>
                <c:pt idx="31">
                  <c:v>248.3228886014949</c:v>
                </c:pt>
                <c:pt idx="32">
                  <c:v>239.82069387979232</c:v>
                </c:pt>
                <c:pt idx="33">
                  <c:v>230.98041791443424</c:v>
                </c:pt>
                <c:pt idx="34">
                  <c:v>221.80541173528962</c:v>
                </c:pt>
                <c:pt idx="35">
                  <c:v>212.29911071626478</c:v>
                </c:pt>
                <c:pt idx="36">
                  <c:v>202.46476722864804</c:v>
                </c:pt>
                <c:pt idx="37">
                  <c:v>192.30513554840218</c:v>
                </c:pt>
                <c:pt idx="38">
                  <c:v>181.8221162293722</c:v>
                </c:pt>
                <c:pt idx="39">
                  <c:v>171.01638110882075</c:v>
                </c:pt>
                <c:pt idx="40">
                  <c:v>159.88701166954937</c:v>
                </c:pt>
                <c:pt idx="41">
                  <c:v>148.43120887742518</c:v>
                </c:pt>
                <c:pt idx="42">
                  <c:v>136.64415281582191</c:v>
                </c:pt>
                <c:pt idx="43">
                  <c:v>124.51912893236623</c:v>
                </c:pt>
                <c:pt idx="44">
                  <c:v>112.04804096338911</c:v>
                </c:pt>
                <c:pt idx="45">
                  <c:v>99.222450539190945</c:v>
                </c:pt>
                <c:pt idx="46">
                  <c:v>86.035236000107588</c:v>
                </c:pt>
                <c:pt idx="47">
                  <c:v>72.482887755359016</c:v>
                </c:pt>
                <c:pt idx="48">
                  <c:v>58.568255252107214</c:v>
                </c:pt>
                <c:pt idx="49">
                  <c:v>44.303363514785062</c:v>
                </c:pt>
                <c:pt idx="50">
                  <c:v>29.711673307524968</c:v>
                </c:pt>
                <c:pt idx="51">
                  <c:v>14.829028145464632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34688"/>
        <c:axId val="79861248"/>
      </c:scatterChart>
      <c:valAx>
        <c:axId val="8803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(Degrees)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861248"/>
        <c:crosses val="autoZero"/>
        <c:crossBetween val="midCat"/>
      </c:valAx>
      <c:valAx>
        <c:axId val="7986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Torque (lb-in)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034688"/>
        <c:crosses val="autoZero"/>
        <c:crossBetween val="midCat"/>
      </c:valAx>
    </c:plotArea>
    <c:legend>
      <c:legendPos val="tr"/>
      <c:layout/>
      <c:overlay val="1"/>
      <c:spPr>
        <a:solidFill>
          <a:schemeClr val="bg1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DBCF5-3B3D-48E3-81B4-41EBD3ADFD8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2596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662596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D26A-8FAC-4339-AC64-478963747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D764-3CE3-4872-B186-3DA4E0A2F77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84213"/>
            <a:ext cx="4559300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332089"/>
            <a:ext cx="5505450" cy="410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2596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662596"/>
            <a:ext cx="2982119" cy="456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A07A2-7AC1-4D8F-9242-F5AAB293B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07A2-7AC1-4D8F-9242-F5AAB293B1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3D6C1F-6B43-432B-99C8-A8E6936C14B0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4A1-AEDC-4227-B454-936EB3155C41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688B4C-6B75-4A6E-A887-F78003F583CF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495F-EEAF-46A6-B147-11FA7823FA22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505-CBE1-4DCD-A336-2D0F43C80A22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A4F1B3-0B18-4314-B9D5-6B8C7899DF4B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676E63-6166-4DB4-8D37-C058651BE2D1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B28-AD95-45E1-80CF-6355480BB656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DAA1-6206-4EA4-BB01-3301B429DA5A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2960-846F-4E79-840F-9557EB595CFE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7ECF58-35BC-4356-8E3A-AFFEBC1D003D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4C3E12-94B8-4800-ADF5-EA47147C03C3}" type="datetime1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7E9825-E623-4AD7-BA53-5E91D5DEF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47749"/>
            <a:ext cx="8610600" cy="1847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Design, Fabrication, and Testing of Lander Ramps For Rover Egress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6705600" cy="6858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11200" dirty="0">
                <a:solidFill>
                  <a:schemeClr val="tx1"/>
                </a:solidFill>
              </a:rPr>
              <a:t>Zack Morrison</a:t>
            </a:r>
          </a:p>
          <a:p>
            <a:pPr>
              <a:spcBef>
                <a:spcPts val="0"/>
              </a:spcBef>
            </a:pPr>
            <a:r>
              <a:rPr lang="en-US" sz="11200" dirty="0" smtClean="0">
                <a:solidFill>
                  <a:schemeClr val="tx1"/>
                </a:solidFill>
              </a:rPr>
              <a:t>Hahna </a:t>
            </a:r>
            <a:r>
              <a:rPr lang="en-US" sz="11200" dirty="0" smtClean="0">
                <a:solidFill>
                  <a:schemeClr val="tx1"/>
                </a:solidFill>
              </a:rPr>
              <a:t>Alexander</a:t>
            </a:r>
          </a:p>
          <a:p>
            <a:pPr>
              <a:spcBef>
                <a:spcPts val="0"/>
              </a:spcBef>
            </a:pPr>
            <a:r>
              <a:rPr lang="en-US" sz="11200" dirty="0">
                <a:solidFill>
                  <a:schemeClr val="tx1"/>
                </a:solidFill>
              </a:rPr>
              <a:t>Anton </a:t>
            </a:r>
            <a:r>
              <a:rPr lang="en-US" sz="11200" dirty="0" smtClean="0">
                <a:solidFill>
                  <a:schemeClr val="tx1"/>
                </a:solidFill>
              </a:rPr>
              <a:t>Galkin</a:t>
            </a:r>
            <a:endParaRPr lang="en-US" sz="1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9825-E623-4AD7-BA53-5E91D5DEFC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800" y="4191000"/>
            <a:ext cx="3886200" cy="923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11/21/2011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ton\Documents\Dropbox\CMU MS S2 Docs\16861 Mobile Robot Design\progress update 2 - midterm\lander_full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6"/>
          <a:stretch/>
        </p:blipFill>
        <p:spPr bwMode="auto">
          <a:xfrm>
            <a:off x="2324100" y="2312494"/>
            <a:ext cx="6819900" cy="44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8" name="AutoShape 2" descr="https://dl-web.dropbox.com/get/Frangibolt.png?w=12312d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dl-web.dropbox.com/get/Frangibolt.png?w=12312d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460375" y="1752600"/>
            <a:ext cx="7997825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Extendibility of ramp design for future </a:t>
            </a:r>
            <a:r>
              <a:rPr lang="en-US" dirty="0" smtClean="0"/>
              <a:t>iterations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Deployment </a:t>
            </a:r>
            <a:r>
              <a:rPr lang="en-US" dirty="0" smtClean="0"/>
              <a:t>kinematics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Feasibility of ramp </a:t>
            </a:r>
            <a:r>
              <a:rPr lang="en-US" dirty="0"/>
              <a:t>d</a:t>
            </a:r>
            <a:r>
              <a:rPr lang="en-US" dirty="0" smtClean="0"/>
              <a:t>esign</a:t>
            </a:r>
          </a:p>
          <a:p>
            <a:r>
              <a:rPr lang="en-US" dirty="0"/>
              <a:t>Visual </a:t>
            </a:r>
            <a:r>
              <a:rPr lang="en-US" dirty="0" smtClean="0"/>
              <a:t>impact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00"/>
            <a:ext cx="904646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ANSYS </a:t>
            </a:r>
            <a:r>
              <a:rPr lang="en-US" dirty="0" smtClean="0"/>
              <a:t>analysis </a:t>
            </a:r>
            <a:r>
              <a:rPr lang="en-US" dirty="0" smtClean="0"/>
              <a:t>of </a:t>
            </a:r>
            <a:r>
              <a:rPr lang="en-US" dirty="0" smtClean="0"/>
              <a:t>composite feasibility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ANSYS </a:t>
            </a:r>
            <a:r>
              <a:rPr lang="en-US" dirty="0" smtClean="0"/>
              <a:t>vibration testing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Implementation of </a:t>
            </a:r>
            <a:r>
              <a:rPr lang="en-US" dirty="0" smtClean="0"/>
              <a:t>extensive test plan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Small </a:t>
            </a:r>
            <a:r>
              <a:rPr lang="en-US" dirty="0" smtClean="0"/>
              <a:t>model rover egress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Geometry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Deployment </a:t>
            </a:r>
            <a:r>
              <a:rPr lang="en-US" dirty="0" smtClean="0"/>
              <a:t>reliability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Optimization of </a:t>
            </a:r>
            <a:r>
              <a:rPr lang="en-US" dirty="0" smtClean="0"/>
              <a:t>joint </a:t>
            </a:r>
            <a:r>
              <a:rPr lang="en-US" dirty="0" smtClean="0"/>
              <a:t>and </a:t>
            </a:r>
            <a:r>
              <a:rPr lang="en-US" dirty="0" smtClean="0"/>
              <a:t>body parameters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Weight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Stiffness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Class </a:t>
            </a:r>
            <a:r>
              <a:rPr lang="en-US" dirty="0" smtClean="0"/>
              <a:t>requirements</a:t>
            </a:r>
            <a:r>
              <a:rPr lang="en-US" dirty="0" smtClean="0"/>
              <a:t>: </a:t>
            </a:r>
            <a:r>
              <a:rPr lang="en-US" dirty="0" smtClean="0"/>
              <a:t>paper</a:t>
            </a:r>
            <a:r>
              <a:rPr lang="en-US" dirty="0" smtClean="0"/>
              <a:t>, </a:t>
            </a:r>
            <a:r>
              <a:rPr lang="en-US" dirty="0" smtClean="0"/>
              <a:t>final presentation</a:t>
            </a:r>
            <a:r>
              <a:rPr lang="en-US" dirty="0" smtClean="0"/>
              <a:t>, 1 </a:t>
            </a:r>
            <a:r>
              <a:rPr lang="en-US" dirty="0" smtClean="0"/>
              <a:t>blog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final des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1804"/>
            <a:ext cx="9144000" cy="472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Analysis </a:t>
            </a:r>
            <a:r>
              <a:rPr lang="en-US" dirty="0" smtClean="0"/>
              <a:t>and selection of best design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Detailed CAD drawings and manufacturing plan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Ramp fabrication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Ramp </a:t>
            </a:r>
            <a:r>
              <a:rPr lang="en-US" dirty="0" smtClean="0"/>
              <a:t>deployment test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Rover egress test using a mockup rover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Simulations for future </a:t>
            </a:r>
            <a:r>
              <a:rPr lang="en-US" dirty="0" smtClean="0"/>
              <a:t>implementation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10600" y="1066800"/>
            <a:ext cx="53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ton\Documents\Dropbox\CMU MS S2 Docs\16861 Mobile Robot Design\progress update 4 - lightning\photos\IMG_6126 - Cop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7" y="3352799"/>
            <a:ext cx="5259161" cy="350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is Underway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83352" cy="4495800"/>
          </a:xfrm>
        </p:spPr>
        <p:txBody>
          <a:bodyPr/>
          <a:lstStyle/>
          <a:p>
            <a:r>
              <a:rPr lang="en-US" dirty="0" smtClean="0"/>
              <a:t>Parts arrived &amp; inventoried</a:t>
            </a:r>
          </a:p>
          <a:p>
            <a:r>
              <a:rPr lang="en-US" dirty="0" smtClean="0"/>
              <a:t>Machining started</a:t>
            </a:r>
            <a:endParaRPr lang="en-US" dirty="0" smtClean="0"/>
          </a:p>
          <a:p>
            <a:r>
              <a:rPr lang="en-US" dirty="0" smtClean="0"/>
              <a:t>Waterjet </a:t>
            </a:r>
            <a:r>
              <a:rPr lang="en-US" dirty="0" smtClean="0"/>
              <a:t>cutting underway</a:t>
            </a:r>
            <a:endParaRPr lang="en-US" dirty="0"/>
          </a:p>
        </p:txBody>
      </p:sp>
      <p:pic>
        <p:nvPicPr>
          <p:cNvPr id="5124" name="Picture 4" descr="C:\Users\Anton\Documents\Dropbox\CMU MS S2 Docs\16861 Mobile Robot Design\progress update 4 - lightning\photos\IMG_6107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7307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nton\Documents\Dropbox\CMU MS S2 Docs\16861 Mobile Robot Design\progress update 4 - lightning\photos\IMG_6119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25601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Problem </a:t>
            </a:r>
            <a:r>
              <a:rPr lang="en-US" dirty="0" smtClean="0"/>
              <a:t>statement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Motivation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Results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Contribution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Future </a:t>
            </a:r>
            <a:r>
              <a:rPr lang="en-US" dirty="0" smtClean="0"/>
              <a:t>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Identification and 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Rover </a:t>
            </a:r>
            <a:r>
              <a:rPr lang="en-US" sz="3200" dirty="0" smtClean="0"/>
              <a:t>egress</a:t>
            </a:r>
            <a:r>
              <a:rPr lang="en-US" sz="3200" dirty="0" smtClean="0"/>
              <a:t>: the method by which the rover descends from the top of the Lander to ground.</a:t>
            </a:r>
            <a:endParaRPr lang="en-US" sz="3200" dirty="0"/>
          </a:p>
          <a:p>
            <a:pPr lvl="1"/>
            <a:r>
              <a:rPr lang="en-US" sz="2800" dirty="0" smtClean="0"/>
              <a:t>Mission success depends on successful egress.</a:t>
            </a:r>
          </a:p>
          <a:p>
            <a:endParaRPr lang="en-US" sz="3200" dirty="0" smtClean="0"/>
          </a:p>
          <a:p>
            <a:r>
              <a:rPr lang="en-US" sz="3200" dirty="0" smtClean="0"/>
              <a:t>Implement mechanism to enable rover egress</a:t>
            </a:r>
          </a:p>
          <a:p>
            <a:r>
              <a:rPr lang="en-US" sz="3200" dirty="0" smtClean="0"/>
              <a:t>Problem </a:t>
            </a:r>
            <a:r>
              <a:rPr lang="en-US" sz="3200" dirty="0" smtClean="0"/>
              <a:t>considerations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 smtClean="0"/>
              <a:t>Primary: </a:t>
            </a:r>
            <a:r>
              <a:rPr lang="en-US" sz="2800" dirty="0" smtClean="0"/>
              <a:t>rover safety</a:t>
            </a:r>
            <a:r>
              <a:rPr lang="en-US" sz="2800" dirty="0"/>
              <a:t>, </a:t>
            </a:r>
            <a:r>
              <a:rPr lang="en-US" sz="2800" dirty="0" smtClean="0"/>
              <a:t>deployment reliability</a:t>
            </a:r>
            <a:endParaRPr lang="en-US" sz="2800" dirty="0"/>
          </a:p>
          <a:p>
            <a:pPr lvl="1"/>
            <a:r>
              <a:rPr lang="en-US" sz="2800" dirty="0" smtClean="0"/>
              <a:t>Secondary: </a:t>
            </a:r>
            <a:r>
              <a:rPr lang="en-US" sz="2800" dirty="0" smtClean="0"/>
              <a:t>mass</a:t>
            </a:r>
            <a:r>
              <a:rPr lang="en-US" sz="2800" dirty="0"/>
              <a:t>, </a:t>
            </a:r>
            <a:r>
              <a:rPr lang="en-US" sz="2800" dirty="0" smtClean="0"/>
              <a:t>cost</a:t>
            </a:r>
            <a:endParaRPr lang="en-US" sz="28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0600" y="1066800"/>
            <a:ext cx="53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Researched design </a:t>
            </a:r>
            <a:r>
              <a:rPr lang="en-US" dirty="0"/>
              <a:t>p</a:t>
            </a:r>
            <a:r>
              <a:rPr lang="en-US" dirty="0" smtClean="0"/>
              <a:t>arameters and constraints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Compared designs in Pugh Chart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Selected 2 segment </a:t>
            </a:r>
            <a:r>
              <a:rPr lang="en-US" dirty="0"/>
              <a:t>d</a:t>
            </a:r>
            <a:r>
              <a:rPr lang="en-US" dirty="0" smtClean="0"/>
              <a:t>esign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Extensive CAD modeling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Analysis: ANSYS, </a:t>
            </a:r>
            <a:r>
              <a:rPr lang="en-US" dirty="0" smtClean="0"/>
              <a:t>SolidWorks, </a:t>
            </a:r>
            <a:r>
              <a:rPr lang="en-US" dirty="0" err="1" smtClean="0"/>
              <a:t>Matlab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Created manufacturing drawings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Developed bill of materials, ordered </a:t>
            </a:r>
            <a:r>
              <a:rPr lang="en-US" dirty="0"/>
              <a:t>p</a:t>
            </a:r>
            <a:r>
              <a:rPr lang="en-US" dirty="0" smtClean="0"/>
              <a:t>arts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Fabrication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Arrived &amp; Inventoried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C:\Users\Anton\Documents\Dropbox\CMU MS S2 Docs\16861 Mobile Robot Design\progress update 4 - lightning\photos\IMG_6119 -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9" r="4384" b="9079"/>
          <a:stretch/>
        </p:blipFill>
        <p:spPr bwMode="auto">
          <a:xfrm>
            <a:off x="-1" y="1640114"/>
            <a:ext cx="9144001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Machining Started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ton\Documents\Dropbox\CMU MS S2 Docs\16861 Mobile Robot Design\progress update 4 - lightning\photos\IMG_6107 -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/>
        </p:blipFill>
        <p:spPr bwMode="auto">
          <a:xfrm>
            <a:off x="0" y="1538514"/>
            <a:ext cx="9144000" cy="53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&amp; Drawings Sent to NREC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nton\Documents\Dropbox\CMU MS S2 Docs\16861 Mobile Robot Design\progress update 4 - lightning\photos\IMG_6112 -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b="4813"/>
          <a:stretch/>
        </p:blipFill>
        <p:spPr bwMode="auto">
          <a:xfrm>
            <a:off x="-1" y="1582057"/>
            <a:ext cx="9160329" cy="52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Deployment Torque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5638800"/>
            <a:ext cx="8273901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Springs provide proper deployment torque</a:t>
            </a:r>
          </a:p>
          <a:p>
            <a:r>
              <a:rPr lang="en-US" dirty="0" smtClean="0"/>
              <a:t>SolidWorks Motion Analysis &amp; hand calculations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FB7E9825-E623-4AD7-BA53-5E91D5DEFC0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862919"/>
              </p:ext>
            </p:extLst>
          </p:nvPr>
        </p:nvGraphicFramePr>
        <p:xfrm>
          <a:off x="152400" y="1600200"/>
          <a:ext cx="8763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8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2296</TotalTime>
  <Words>265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Design, Fabrication, and Testing of Lander Ramps For Rover Egress</vt:lpstr>
      <vt:lpstr>Fabrication is Underway</vt:lpstr>
      <vt:lpstr>Outline</vt:lpstr>
      <vt:lpstr>Problem Identification and Motivation</vt:lpstr>
      <vt:lpstr>Approach</vt:lpstr>
      <vt:lpstr>Parts Arrived &amp; Inventoried</vt:lpstr>
      <vt:lpstr>Machining Started</vt:lpstr>
      <vt:lpstr>Metal &amp; Drawings Sent to NREC</vt:lpstr>
      <vt:lpstr>Ramp Deployment Torque</vt:lpstr>
      <vt:lpstr>Contribution</vt:lpstr>
      <vt:lpstr>Semester Schedule</vt:lpstr>
      <vt:lpstr>Future Work</vt:lpstr>
      <vt:lpstr>Questions?</vt:lpstr>
      <vt:lpstr>Metrics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Lander Egress Design Progress Report 9/26/2011</dc:title>
  <dc:creator>HahnaA</dc:creator>
  <cp:lastModifiedBy>Anton Galkin</cp:lastModifiedBy>
  <cp:revision>247</cp:revision>
  <cp:lastPrinted>2011-09-26T17:44:59Z</cp:lastPrinted>
  <dcterms:created xsi:type="dcterms:W3CDTF">2011-09-23T20:48:52Z</dcterms:created>
  <dcterms:modified xsi:type="dcterms:W3CDTF">2011-11-21T19:35:23Z</dcterms:modified>
</cp:coreProperties>
</file>