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9"/>
  </p:notesMasterIdLst>
  <p:sldIdLst>
    <p:sldId id="256" r:id="rId2"/>
    <p:sldId id="258" r:id="rId3"/>
    <p:sldId id="262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53DE3-5A8C-4362-8C01-0B22C8ACF5C0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4637F-434F-4282-8F27-7292E43AF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3200400" cy="3657600"/>
          </a:xfrm>
        </p:spPr>
        <p:txBody>
          <a:bodyPr anchor="b"/>
          <a:lstStyle>
            <a:lvl1pPr algn="ctr">
              <a:defRPr sz="6000" cap="all" baseline="0">
                <a:latin typeface="Gill Sans" pitchFamily="34" charset="-79"/>
                <a:cs typeface="Gill Sans" pitchFamily="34" charset="-79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9144000" cy="609599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5257800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838200" cy="381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644F6F3-4AA0-4643-8CEE-9C7A3DCE2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8400"/>
            <a:ext cx="91440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2EE310E-5A49-4D3A-BA9B-AC7C8631146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44F6F3-4AA0-4643-8CEE-9C7A3DCE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vert="horz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2EE310E-5A49-4D3A-BA9B-AC7C86311464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762000" cy="4572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644F6F3-4AA0-4643-8CEE-9C7A3DCE2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r" rtl="0" eaLnBrk="1" latinLnBrk="0" hangingPunct="1">
        <a:spcBef>
          <a:spcPct val="0"/>
        </a:spcBef>
        <a:buNone/>
        <a:defRPr kumimoji="0" sz="3200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Tx/>
        <a:buSzPct val="60000"/>
        <a:buFont typeface="Wingdings"/>
        <a:buChar char=""/>
        <a:defRPr kumimoji="0" sz="2900" kern="1200">
          <a:solidFill>
            <a:schemeClr val="bg1"/>
          </a:solidFill>
          <a:latin typeface="Gill Sans" pitchFamily="34" charset="-79"/>
          <a:ea typeface="+mn-ea"/>
          <a:cs typeface="Gill Sans" pitchFamily="34" charset="-79"/>
        </a:defRPr>
      </a:lvl1pPr>
      <a:lvl2pPr marL="640080" indent="-274320" algn="l" rtl="0" eaLnBrk="1" latinLnBrk="0" hangingPunct="1">
        <a:spcBef>
          <a:spcPts val="550"/>
        </a:spcBef>
        <a:buClrTx/>
        <a:buSzPct val="70000"/>
        <a:buFont typeface="Wingdings 2"/>
        <a:buChar char=""/>
        <a:defRPr kumimoji="0" sz="2600" kern="1200">
          <a:solidFill>
            <a:schemeClr val="bg1"/>
          </a:solidFill>
          <a:latin typeface="Gill Sans" pitchFamily="34" charset="-79"/>
          <a:ea typeface="+mn-ea"/>
          <a:cs typeface="Gill Sans" pitchFamily="34" charset="-79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/>
        <a:buChar char=""/>
        <a:defRPr kumimoji="0" sz="2300" kern="1200">
          <a:solidFill>
            <a:schemeClr val="bg1"/>
          </a:solidFill>
          <a:latin typeface="Gill Sans" pitchFamily="34" charset="-79"/>
          <a:ea typeface="+mn-ea"/>
          <a:cs typeface="Gill Sans" pitchFamily="34" charset="-79"/>
        </a:defRPr>
      </a:lvl3pPr>
      <a:lvl4pPr marL="13716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kumimoji="0" sz="2000" kern="1200">
          <a:solidFill>
            <a:schemeClr val="bg1"/>
          </a:solidFill>
          <a:latin typeface="Gill Sans" pitchFamily="34" charset="-79"/>
          <a:ea typeface="+mn-ea"/>
          <a:cs typeface="Gill Sans" pitchFamily="34" charset="-79"/>
        </a:defRPr>
      </a:lvl4pPr>
      <a:lvl5pPr marL="1828800" indent="-228600" algn="l" rtl="0" eaLnBrk="1" latinLnBrk="0" hangingPunct="1">
        <a:spcBef>
          <a:spcPts val="400"/>
        </a:spcBef>
        <a:buClrTx/>
        <a:buSzPct val="65000"/>
        <a:buFont typeface="Wingdings"/>
        <a:buChar char=""/>
        <a:defRPr kumimoji="0" sz="2000" kern="1200">
          <a:solidFill>
            <a:schemeClr val="bg1"/>
          </a:solidFill>
          <a:latin typeface="Gill Sans" pitchFamily="34" charset="-79"/>
          <a:ea typeface="+mn-ea"/>
          <a:cs typeface="Gill Sans" pitchFamily="34" charset="-79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CMU MS S2 Docs\16861 Mobile Robot Design\PIA00674r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3200400" cy="3657600"/>
          </a:xfrm>
        </p:spPr>
        <p:txBody>
          <a:bodyPr anchor="ctr">
            <a:noAutofit/>
          </a:bodyPr>
          <a:lstStyle/>
          <a:p>
            <a:r>
              <a:rPr lang="en-US" dirty="0" smtClean="0"/>
              <a:t>Rover</a:t>
            </a:r>
            <a:br>
              <a:rPr lang="en-US" dirty="0" smtClean="0"/>
            </a:br>
            <a:r>
              <a:rPr lang="en-US" dirty="0" smtClean="0"/>
              <a:t>Egress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600200"/>
            <a:ext cx="3200400" cy="3657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Hahna Alexander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Anton Galkin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Zack </a:t>
            </a:r>
            <a:r>
              <a:rPr lang="en-US" dirty="0" smtClean="0">
                <a:solidFill>
                  <a:schemeClr val="bg1"/>
                </a:solidFill>
              </a:rPr>
              <a:t>Morrison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vert="horz" anchor="b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16-861 Mobile Robot Design – Fall 2011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trobotic.net/wp-content/uploads/2011/08/lander1.jpg"/>
          <p:cNvPicPr>
            <a:picLocks noChangeAspect="1" noChangeArrowheads="1"/>
          </p:cNvPicPr>
          <p:nvPr/>
        </p:nvPicPr>
        <p:blipFill>
          <a:blip r:embed="rId2" cstate="print"/>
          <a:srcRect l="5000" r="2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114800" cy="3429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Must create mechanism to allow for Rover to safely egress from the lander to lunar surface</a:t>
            </a:r>
            <a:endParaRPr lang="en-US" sz="2500" dirty="0" smtClean="0"/>
          </a:p>
          <a:p>
            <a:r>
              <a:rPr lang="en-US" sz="2500" dirty="0" smtClean="0"/>
              <a:t>Several possible solutions: (Ramp, Elevator, Net)</a:t>
            </a:r>
          </a:p>
          <a:p>
            <a:r>
              <a:rPr lang="en-US" sz="2500" dirty="0" smtClean="0"/>
              <a:t>Try to keep as simple and reliable as possible</a:t>
            </a:r>
          </a:p>
          <a:p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HahnaA\Documents\My Dropbox\Lander Egress\Media\NEWLAND.OVRSHLD.jpg"/>
          <p:cNvPicPr>
            <a:picLocks noChangeAspect="1" noChangeArrowheads="1"/>
          </p:cNvPicPr>
          <p:nvPr/>
        </p:nvPicPr>
        <p:blipFill>
          <a:blip r:embed="rId2" cstate="print"/>
          <a:srcRect l="5752" r="7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0" y="304800"/>
            <a:ext cx="5638800" cy="3886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Linkage Mechanism Comparison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Fully explore hinged design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Charlie focused on telescoping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Deployment Demonstration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Drive </a:t>
            </a:r>
            <a:r>
              <a:rPr lang="en-US" sz="2400" dirty="0" smtClean="0"/>
              <a:t>Rover off of Lander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Design considerations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Stress from 110kg Rover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Vibration and acceleration of launch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Cost, Weight, 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ahnaA\Documents\My Dropbox\Lander Egress\Media\TopSegStress.jpg"/>
          <p:cNvPicPr>
            <a:picLocks noChangeAspect="1" noChangeArrowheads="1"/>
          </p:cNvPicPr>
          <p:nvPr/>
        </p:nvPicPr>
        <p:blipFill rotWithShape="1">
          <a:blip r:embed="rId2" cstate="print"/>
          <a:srcRect l="4438" t="91320" r="19488" b="4225"/>
          <a:stretch/>
        </p:blipFill>
        <p:spPr bwMode="auto">
          <a:xfrm>
            <a:off x="0" y="3276599"/>
            <a:ext cx="9144000" cy="2971801"/>
          </a:xfrm>
          <a:prstGeom prst="rect">
            <a:avLst/>
          </a:prstGeom>
          <a:noFill/>
        </p:spPr>
      </p:pic>
      <p:pic>
        <p:nvPicPr>
          <p:cNvPr id="6" name="Picture 2" descr="C:\Users\HahnaA\Documents\My Dropbox\Lander Egress\Media\TopSegStress.jpg"/>
          <p:cNvPicPr>
            <a:picLocks noChangeAspect="1" noChangeArrowheads="1"/>
          </p:cNvPicPr>
          <p:nvPr/>
        </p:nvPicPr>
        <p:blipFill rotWithShape="1">
          <a:blip r:embed="rId2" cstate="print"/>
          <a:srcRect l="4438" r="92024" b="4226"/>
          <a:stretch/>
        </p:blipFill>
        <p:spPr bwMode="auto">
          <a:xfrm>
            <a:off x="4876800" y="0"/>
            <a:ext cx="4267200" cy="3276600"/>
          </a:xfrm>
          <a:prstGeom prst="rect">
            <a:avLst/>
          </a:prstGeom>
          <a:noFill/>
        </p:spPr>
      </p:pic>
      <p:pic>
        <p:nvPicPr>
          <p:cNvPr id="4098" name="Picture 2" descr="C:\Users\HahnaA\Documents\My Dropbox\Lander Egress\Media\TopSegStress.jpg"/>
          <p:cNvPicPr>
            <a:picLocks noChangeAspect="1" noChangeArrowheads="1"/>
          </p:cNvPicPr>
          <p:nvPr/>
        </p:nvPicPr>
        <p:blipFill>
          <a:blip r:embed="rId2" cstate="print"/>
          <a:srcRect l="4438" r="19488" b="4226"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Mid-Semester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14900" y="914400"/>
            <a:ext cx="3924300" cy="4419600"/>
          </a:xfrm>
        </p:spPr>
        <p:txBody>
          <a:bodyPr anchor="ctr">
            <a:noAutofit/>
          </a:bodyPr>
          <a:lstStyle/>
          <a:p>
            <a:r>
              <a:rPr lang="en-US" sz="2800" dirty="0" smtClean="0"/>
              <a:t>Research, Understand:</a:t>
            </a:r>
          </a:p>
          <a:p>
            <a:pPr lvl="1"/>
            <a:r>
              <a:rPr lang="en-US" sz="2500" dirty="0" smtClean="0"/>
              <a:t>Design constraints of space</a:t>
            </a:r>
          </a:p>
          <a:p>
            <a:pPr lvl="1"/>
            <a:r>
              <a:rPr lang="en-US" sz="2500" dirty="0" smtClean="0"/>
              <a:t>Existing solutions</a:t>
            </a:r>
          </a:p>
          <a:p>
            <a:pPr lvl="0"/>
            <a:r>
              <a:rPr lang="en-US" sz="2800" dirty="0" smtClean="0"/>
              <a:t>CAD model</a:t>
            </a:r>
          </a:p>
          <a:p>
            <a:pPr lvl="0"/>
            <a:r>
              <a:rPr lang="en-US" sz="2800" dirty="0" smtClean="0"/>
              <a:t>Stress and vibration analysis</a:t>
            </a:r>
          </a:p>
          <a:p>
            <a:r>
              <a:rPr lang="en-US" sz="2800" dirty="0" smtClean="0"/>
              <a:t>Manufacturing plan</a:t>
            </a:r>
          </a:p>
          <a:p>
            <a:r>
              <a:rPr lang="en-US" sz="2800" dirty="0" smtClean="0"/>
              <a:t>Bill of materials</a:t>
            </a:r>
          </a:p>
        </p:txBody>
      </p:sp>
      <p:pic>
        <p:nvPicPr>
          <p:cNvPr id="8" name="Picture 1" descr="C:\Users\HahnaA\Documents\My Dropbox\Lander Egress\Media\1segmentclos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4C8D3"/>
              </a:clrFrom>
              <a:clrTo>
                <a:srgbClr val="C4C8D3">
                  <a:alpha val="0"/>
                </a:srgbClr>
              </a:clrTo>
            </a:clrChange>
          </a:blip>
          <a:srcRect b="13333"/>
          <a:stretch>
            <a:fillRect/>
          </a:stretch>
        </p:blipFill>
        <p:spPr bwMode="auto">
          <a:xfrm>
            <a:off x="381000" y="3429000"/>
            <a:ext cx="418500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4.bp.blogspot.com/_YoCIFkM3GQ8/TXAfo_TX8xI/AAAAAAAAL-U/X8LvnGYE5zU/ABCMpayload-20110303.png"/>
          <p:cNvPicPr>
            <a:picLocks noChangeAspect="1" noChangeArrowheads="1"/>
          </p:cNvPicPr>
          <p:nvPr/>
        </p:nvPicPr>
        <p:blipFill>
          <a:blip r:embed="rId2" cstate="print"/>
          <a:srcRect t="3116" b="3400"/>
          <a:stretch>
            <a:fillRect/>
          </a:stretch>
        </p:blipFill>
        <p:spPr bwMode="auto">
          <a:xfrm>
            <a:off x="76200" y="0"/>
            <a:ext cx="896459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Semester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609600"/>
            <a:ext cx="5029200" cy="32004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 smtClean="0"/>
              <a:t>Working, full-scale prototype mounted to Lander mock-up</a:t>
            </a:r>
          </a:p>
          <a:p>
            <a:pPr lvl="0">
              <a:spcBef>
                <a:spcPts val="0"/>
              </a:spcBef>
            </a:pPr>
            <a:r>
              <a:rPr lang="en-US" sz="2800" dirty="0" smtClean="0"/>
              <a:t>Physical tests of deployment mechanism verify compliance with engineering requirements</a:t>
            </a:r>
          </a:p>
          <a:p>
            <a:pPr lvl="0">
              <a:spcBef>
                <a:spcPts val="0"/>
              </a:spcBef>
            </a:pPr>
            <a:r>
              <a:rPr lang="en-US" sz="2800" dirty="0" smtClean="0"/>
              <a:t>Demonstrate full-scale ramp deployment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HahnaA\Documents\My Dropbox\Lander Egress\Media\telescopicIso.jpg"/>
          <p:cNvPicPr>
            <a:picLocks noChangeAspect="1" noChangeArrowheads="1"/>
          </p:cNvPicPr>
          <p:nvPr/>
        </p:nvPicPr>
        <p:blipFill>
          <a:blip r:embed="rId2" cstate="print"/>
          <a:srcRect l="3956" r="22247" b="99704"/>
          <a:stretch>
            <a:fillRect/>
          </a:stretch>
        </p:blipFill>
        <p:spPr bwMode="auto">
          <a:xfrm>
            <a:off x="0" y="0"/>
            <a:ext cx="5029200" cy="3429000"/>
          </a:xfrm>
          <a:prstGeom prst="rect">
            <a:avLst/>
          </a:prstGeom>
          <a:noFill/>
        </p:spPr>
      </p:pic>
      <p:pic>
        <p:nvPicPr>
          <p:cNvPr id="4" name="Picture 3" descr="C:\Users\HahnaA\Documents\My Dropbox\Lander Egress\Media\telescopicIso.jpg"/>
          <p:cNvPicPr>
            <a:picLocks noChangeAspect="1" noChangeArrowheads="1"/>
          </p:cNvPicPr>
          <p:nvPr/>
        </p:nvPicPr>
        <p:blipFill>
          <a:blip r:embed="rId2" cstate="print"/>
          <a:srcRect l="3956" r="10980"/>
          <a:stretch>
            <a:fillRect/>
          </a:stretch>
        </p:blipFill>
        <p:spPr bwMode="auto">
          <a:xfrm>
            <a:off x="0" y="2895600"/>
            <a:ext cx="5797061" cy="3505200"/>
          </a:xfrm>
          <a:prstGeom prst="rect">
            <a:avLst/>
          </a:prstGeom>
          <a:noFill/>
        </p:spPr>
      </p:pic>
      <p:pic>
        <p:nvPicPr>
          <p:cNvPr id="5" name="Picture 1" descr="C:\Users\HahnaA\Documents\My Dropbox\Lander Egress\Media\1segmentclos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4C8D3"/>
              </a:clrFrom>
              <a:clrTo>
                <a:srgbClr val="C4C8D3">
                  <a:alpha val="0"/>
                </a:srgbClr>
              </a:clrTo>
            </a:clrChange>
          </a:blip>
          <a:srcRect b="13333"/>
          <a:stretch>
            <a:fillRect/>
          </a:stretch>
        </p:blipFill>
        <p:spPr bwMode="auto">
          <a:xfrm>
            <a:off x="-1" y="0"/>
            <a:ext cx="5580011" cy="3352800"/>
          </a:xfrm>
          <a:prstGeom prst="rect">
            <a:avLst/>
          </a:prstGeom>
          <a:noFill/>
        </p:spPr>
      </p:pic>
      <p:pic>
        <p:nvPicPr>
          <p:cNvPr id="6" name="Picture 5" descr="http://www.pulsarwallpapers.com/data/media/14/mars-spirit-landing-pia05117-xl.jpg"/>
          <p:cNvPicPr preferRelativeResize="0">
            <a:picLocks noChangeAspect="1"/>
          </p:cNvPicPr>
          <p:nvPr/>
        </p:nvPicPr>
        <p:blipFill>
          <a:blip r:embed="rId4" cstate="print"/>
          <a:srcRect t="11251" b="7673"/>
          <a:stretch>
            <a:fillRect/>
          </a:stretch>
        </p:blipFill>
        <p:spPr bwMode="auto">
          <a:xfrm>
            <a:off x="5029200" y="3581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t2.gstatic.com/images?q=tbn:ANd9GcR8CqVedvdgdHgAck4s7LX9PtuZR2lQneg1kSlXC67QHBy7BIsqPA"/>
          <p:cNvPicPr>
            <a:picLocks noChangeAspect="1" noChangeArrowheads="1"/>
          </p:cNvPicPr>
          <p:nvPr/>
        </p:nvPicPr>
        <p:blipFill>
          <a:blip r:embed="rId5" cstate="print"/>
          <a:srcRect b="5039"/>
          <a:stretch>
            <a:fillRect/>
          </a:stretch>
        </p:blipFill>
        <p:spPr bwMode="auto">
          <a:xfrm>
            <a:off x="5029200" y="1676400"/>
            <a:ext cx="4114800" cy="2590800"/>
          </a:xfrm>
          <a:prstGeom prst="rect">
            <a:avLst/>
          </a:prstGeom>
          <a:noFill/>
        </p:spPr>
      </p:pic>
      <p:pic>
        <p:nvPicPr>
          <p:cNvPr id="8" name="Picture 7" descr="http://t0.gstatic.com/images?q=tbn:ANd9GcRFQjA-hRf7gldXbyL8g4kFXw1KbB31wL9IlcEyC8xO3X12w2VDEA"/>
          <p:cNvPicPr preferRelativeResize="0">
            <a:picLocks noChangeAspect="1"/>
          </p:cNvPicPr>
          <p:nvPr/>
        </p:nvPicPr>
        <p:blipFill>
          <a:blip r:embed="rId6" cstate="print"/>
          <a:srcRect t="17511" r="12903"/>
          <a:stretch>
            <a:fillRect/>
          </a:stretch>
        </p:blipFill>
        <p:spPr bwMode="auto">
          <a:xfrm>
            <a:off x="5029200" y="0"/>
            <a:ext cx="4114800" cy="21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886200"/>
          </a:xfrm>
        </p:spPr>
        <p:txBody>
          <a:bodyPr>
            <a:normAutofit fontScale="62500" lnSpcReduction="20000"/>
          </a:bodyPr>
          <a:lstStyle/>
          <a:p>
            <a:pPr marL="568325" indent="-568325">
              <a:buNone/>
              <a:tabLst>
                <a:tab pos="568325" algn="l"/>
              </a:tabLst>
            </a:pPr>
            <a:r>
              <a:rPr lang="en-US" sz="3600" b="1" dirty="0" smtClean="0"/>
              <a:t>[1]</a:t>
            </a:r>
            <a:r>
              <a:rPr lang="en-US" sz="3600" dirty="0" smtClean="0"/>
              <a:t>	“Tank On the Moon”</a:t>
            </a:r>
            <a:br>
              <a:rPr lang="en-US" sz="3600" dirty="0" smtClean="0"/>
            </a:br>
            <a:r>
              <a:rPr lang="en-US" sz="3200" dirty="0" smtClean="0"/>
              <a:t>http://www.youtube.com/watch?v=rMus9Fm7L6A</a:t>
            </a:r>
          </a:p>
          <a:p>
            <a:pPr marL="568325" indent="-568325">
              <a:buNone/>
              <a:tabLst>
                <a:tab pos="568325" algn="l"/>
              </a:tabLst>
            </a:pPr>
            <a:endParaRPr lang="en-US" sz="3200" dirty="0" smtClean="0"/>
          </a:p>
          <a:p>
            <a:pPr marL="568325" indent="-568325">
              <a:buNone/>
              <a:tabLst>
                <a:tab pos="568325" algn="l"/>
              </a:tabLst>
            </a:pPr>
            <a:r>
              <a:rPr lang="en-US" sz="3600" b="1" dirty="0" smtClean="0"/>
              <a:t>[2]</a:t>
            </a:r>
            <a:r>
              <a:rPr lang="en-US" sz="3600" dirty="0" smtClean="0"/>
              <a:t>	“Mars Pathfinder Egress Deployable Ramp Assembly”</a:t>
            </a:r>
            <a:br>
              <a:rPr lang="en-US" sz="3600" dirty="0" smtClean="0"/>
            </a:br>
            <a:r>
              <a:rPr lang="en-US" sz="3600" dirty="0" smtClean="0"/>
              <a:t>Spence, Brian R.; Sword, Lee F.</a:t>
            </a:r>
            <a:br>
              <a:rPr lang="en-US" sz="3600" dirty="0" smtClean="0"/>
            </a:br>
            <a:r>
              <a:rPr lang="en-US" sz="3200" dirty="0" smtClean="0"/>
              <a:t>http://trs-new.jpl.nasa.gov/dspace/bitstream/2014/23848/1/96-0167.pdf</a:t>
            </a:r>
          </a:p>
          <a:p>
            <a:pPr marL="568325" indent="-568325">
              <a:buNone/>
              <a:tabLst>
                <a:tab pos="568325" algn="l"/>
              </a:tabLst>
            </a:pPr>
            <a:endParaRPr lang="en-US" sz="3200" dirty="0" smtClean="0"/>
          </a:p>
          <a:p>
            <a:pPr marL="568325" indent="-568325">
              <a:buNone/>
              <a:tabLst>
                <a:tab pos="568325" algn="l"/>
              </a:tabLst>
            </a:pPr>
            <a:r>
              <a:rPr lang="en-US" sz="3600" b="1" dirty="0" smtClean="0"/>
              <a:t>[3]</a:t>
            </a:r>
            <a:r>
              <a:rPr lang="en-US" sz="3600" dirty="0" smtClean="0"/>
              <a:t>	“Lander - Mars Exploration Rover Mission”</a:t>
            </a:r>
            <a:br>
              <a:rPr lang="en-US" sz="3600" dirty="0" smtClean="0"/>
            </a:br>
            <a:r>
              <a:rPr lang="en-US" sz="3200" dirty="0" smtClean="0"/>
              <a:t>http://marsrover.nasa.gov/mission/spacecraft_edl_lander.html</a:t>
            </a:r>
          </a:p>
          <a:p>
            <a:pPr marL="568325" indent="-568325">
              <a:buNone/>
              <a:tabLst>
                <a:tab pos="568325" algn="l"/>
              </a:tabLst>
            </a:pPr>
            <a:endParaRPr lang="en-US" sz="3200" dirty="0" smtClean="0"/>
          </a:p>
          <a:p>
            <a:pPr marL="568325" indent="-568325">
              <a:buNone/>
              <a:tabLst>
                <a:tab pos="568325" algn="l"/>
              </a:tabLst>
            </a:pPr>
            <a:r>
              <a:rPr lang="en-US" sz="3600" b="1" dirty="0" smtClean="0"/>
              <a:t>[4]</a:t>
            </a:r>
            <a:r>
              <a:rPr lang="en-US" sz="3600" dirty="0" smtClean="0"/>
              <a:t>	</a:t>
            </a:r>
            <a:r>
              <a:rPr lang="en-US" sz="3600" dirty="0" err="1" smtClean="0"/>
              <a:t>TiNi</a:t>
            </a:r>
            <a:r>
              <a:rPr lang="en-US" sz="3600" dirty="0" smtClean="0"/>
              <a:t> Aerospace, Inc</a:t>
            </a:r>
            <a:br>
              <a:rPr lang="en-US" sz="3600" dirty="0" smtClean="0"/>
            </a:br>
            <a:r>
              <a:rPr lang="en-US" sz="3200" dirty="0" smtClean="0"/>
              <a:t>http://www.tiniaerospace.com/fbt/frangibolt.html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HahnaA\Documents\My Dropbox\Lander Egress\Media\telescopicIso.jpg"/>
          <p:cNvPicPr>
            <a:picLocks noChangeAspect="1" noChangeArrowheads="1"/>
          </p:cNvPicPr>
          <p:nvPr/>
        </p:nvPicPr>
        <p:blipFill>
          <a:blip r:embed="rId2" cstate="print"/>
          <a:srcRect l="3956" r="22247" b="99704"/>
          <a:stretch>
            <a:fillRect/>
          </a:stretch>
        </p:blipFill>
        <p:spPr bwMode="auto">
          <a:xfrm>
            <a:off x="0" y="0"/>
            <a:ext cx="5029200" cy="3429000"/>
          </a:xfrm>
          <a:prstGeom prst="rect">
            <a:avLst/>
          </a:prstGeom>
          <a:noFill/>
        </p:spPr>
      </p:pic>
      <p:pic>
        <p:nvPicPr>
          <p:cNvPr id="4" name="Picture 3" descr="C:\Users\HahnaA\Documents\My Dropbox\Lander Egress\Media\telescopicIso.jpg"/>
          <p:cNvPicPr>
            <a:picLocks noChangeAspect="1" noChangeArrowheads="1"/>
          </p:cNvPicPr>
          <p:nvPr/>
        </p:nvPicPr>
        <p:blipFill>
          <a:blip r:embed="rId2" cstate="print"/>
          <a:srcRect l="3956" r="10980"/>
          <a:stretch>
            <a:fillRect/>
          </a:stretch>
        </p:blipFill>
        <p:spPr bwMode="auto">
          <a:xfrm>
            <a:off x="0" y="2895600"/>
            <a:ext cx="5797061" cy="3505200"/>
          </a:xfrm>
          <a:prstGeom prst="rect">
            <a:avLst/>
          </a:prstGeom>
          <a:noFill/>
        </p:spPr>
      </p:pic>
      <p:pic>
        <p:nvPicPr>
          <p:cNvPr id="5" name="Picture 1" descr="C:\Users\HahnaA\Documents\My Dropbox\Lander Egress\Media\1segmentclos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4C8D3"/>
              </a:clrFrom>
              <a:clrTo>
                <a:srgbClr val="C4C8D3">
                  <a:alpha val="0"/>
                </a:srgbClr>
              </a:clrTo>
            </a:clrChange>
          </a:blip>
          <a:srcRect b="13333"/>
          <a:stretch>
            <a:fillRect/>
          </a:stretch>
        </p:blipFill>
        <p:spPr bwMode="auto">
          <a:xfrm>
            <a:off x="-1" y="0"/>
            <a:ext cx="5580011" cy="3352800"/>
          </a:xfrm>
          <a:prstGeom prst="rect">
            <a:avLst/>
          </a:prstGeom>
          <a:noFill/>
        </p:spPr>
      </p:pic>
      <p:pic>
        <p:nvPicPr>
          <p:cNvPr id="6" name="Picture 5" descr="http://www.pulsarwallpapers.com/data/media/14/mars-spirit-landing-pia05117-xl.jpg"/>
          <p:cNvPicPr preferRelativeResize="0">
            <a:picLocks noChangeAspect="1"/>
          </p:cNvPicPr>
          <p:nvPr/>
        </p:nvPicPr>
        <p:blipFill>
          <a:blip r:embed="rId4" cstate="print"/>
          <a:srcRect t="11251" b="7673"/>
          <a:stretch>
            <a:fillRect/>
          </a:stretch>
        </p:blipFill>
        <p:spPr bwMode="auto">
          <a:xfrm>
            <a:off x="5029200" y="3581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t2.gstatic.com/images?q=tbn:ANd9GcR8CqVedvdgdHgAck4s7LX9PtuZR2lQneg1kSlXC67QHBy7BIsqPA"/>
          <p:cNvPicPr>
            <a:picLocks noChangeAspect="1" noChangeArrowheads="1"/>
          </p:cNvPicPr>
          <p:nvPr/>
        </p:nvPicPr>
        <p:blipFill>
          <a:blip r:embed="rId5" cstate="print"/>
          <a:srcRect b="5039"/>
          <a:stretch>
            <a:fillRect/>
          </a:stretch>
        </p:blipFill>
        <p:spPr bwMode="auto">
          <a:xfrm>
            <a:off x="5029200" y="1676400"/>
            <a:ext cx="4114800" cy="2590800"/>
          </a:xfrm>
          <a:prstGeom prst="rect">
            <a:avLst/>
          </a:prstGeom>
          <a:noFill/>
        </p:spPr>
      </p:pic>
      <p:pic>
        <p:nvPicPr>
          <p:cNvPr id="8" name="Picture 7" descr="http://t0.gstatic.com/images?q=tbn:ANd9GcRFQjA-hRf7gldXbyL8g4kFXw1KbB31wL9IlcEyC8xO3X12w2VDEA"/>
          <p:cNvPicPr preferRelativeResize="0">
            <a:picLocks noChangeAspect="1"/>
          </p:cNvPicPr>
          <p:nvPr/>
        </p:nvPicPr>
        <p:blipFill>
          <a:blip r:embed="rId6" cstate="print"/>
          <a:srcRect t="17511" r="12903"/>
          <a:stretch>
            <a:fillRect/>
          </a:stretch>
        </p:blipFill>
        <p:spPr bwMode="auto">
          <a:xfrm>
            <a:off x="5029200" y="0"/>
            <a:ext cx="4114800" cy="21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3020</TotalTime>
  <Words>145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Rover Egress Design</vt:lpstr>
      <vt:lpstr>Issue and Motivation</vt:lpstr>
      <vt:lpstr>Technical Objectives</vt:lpstr>
      <vt:lpstr>Mid-Semester Results</vt:lpstr>
      <vt:lpstr>End of Semester Results</vt:lpstr>
      <vt:lpstr>Prior Work</vt:lpstr>
      <vt:lpstr>Prior 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Rover Egress Ramp Prototype</dc:title>
  <dc:creator>HahnaA</dc:creator>
  <cp:lastModifiedBy>Anton Galkin</cp:lastModifiedBy>
  <cp:revision>52</cp:revision>
  <dcterms:created xsi:type="dcterms:W3CDTF">2011-09-04T16:14:05Z</dcterms:created>
  <dcterms:modified xsi:type="dcterms:W3CDTF">2011-09-13T20:06:37Z</dcterms:modified>
</cp:coreProperties>
</file>